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Default Extension="mp4" ContentType="video/unknown"/>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21"/>
  </p:notesMasterIdLst>
  <p:sldIdLst>
    <p:sldId id="441" r:id="rId5"/>
    <p:sldId id="540" r:id="rId6"/>
    <p:sldId id="442" r:id="rId7"/>
    <p:sldId id="343" r:id="rId8"/>
    <p:sldId id="443" r:id="rId9"/>
    <p:sldId id="444" r:id="rId10"/>
    <p:sldId id="445" r:id="rId11"/>
    <p:sldId id="380" r:id="rId12"/>
    <p:sldId id="547" r:id="rId13"/>
    <p:sldId id="545" r:id="rId14"/>
    <p:sldId id="553" r:id="rId15"/>
    <p:sldId id="554" r:id="rId16"/>
    <p:sldId id="551" r:id="rId17"/>
    <p:sldId id="552" r:id="rId18"/>
    <p:sldId id="550" r:id="rId19"/>
    <p:sldId id="348" r:id="rId20"/>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xmlns="">
        <p15:guide id="1" orient="horz" pos="540" userDrawn="1">
          <p15:clr>
            <a:srgbClr val="A4A3A4"/>
          </p15:clr>
        </p15:guide>
        <p15:guide id="2" pos="144" userDrawn="1">
          <p15:clr>
            <a:srgbClr val="A4A3A4"/>
          </p15:clr>
        </p15:guide>
        <p15:guide id="3" orient="horz" pos="1620" userDrawn="1">
          <p15:clr>
            <a:srgbClr val="A4A3A4"/>
          </p15:clr>
        </p15:guide>
        <p15:guide id="4" orient="horz" pos="660" userDrawn="1">
          <p15:clr>
            <a:srgbClr val="A4A3A4"/>
          </p15:clr>
        </p15:guide>
      </p15:sldGuideLst>
    </p:ext>
    <p:ext uri="http://customooxmlschemas.google.com/">
      <go:slidesCustomData xmlns=""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r:id="rId47"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23366"/>
    <a:srgbClr val="0000FF"/>
    <a:srgbClr val="FFB757"/>
    <a:srgbClr val="FFC475"/>
    <a:srgbClr val="FFB44F"/>
    <a:srgbClr val="FFC679"/>
    <a:srgbClr val="FFCD8B"/>
    <a:srgbClr val="FFC981"/>
    <a:srgbClr val="FFD9A7"/>
    <a:srgbClr val="21316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2965" autoAdjust="0"/>
  </p:normalViewPr>
  <p:slideViewPr>
    <p:cSldViewPr snapToGrid="0">
      <p:cViewPr>
        <p:scale>
          <a:sx n="107" d="100"/>
          <a:sy n="107" d="100"/>
        </p:scale>
        <p:origin x="-754" y="-96"/>
      </p:cViewPr>
      <p:guideLst>
        <p:guide orient="horz" pos="540"/>
        <p:guide orient="horz" pos="1620"/>
        <p:guide orient="horz" pos="660"/>
        <p:guide pos="144"/>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51"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notesMaster" Target="notesMasters/notesMaster1.xml"/><Relationship Id="rId47" Type="http://customschemas.google.com/relationships/presentationmetadata" Target="metadata"/><Relationship Id="rId50"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49"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4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b="1" dirty="0">
              <a:latin typeface="Calibri"/>
              <a:cs typeface="Calibri"/>
            </a:endParaRPr>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10</a:t>
            </a:fld>
            <a:endParaRPr lang="en-US" sz="1200" b="0" strike="noStrike" spc="-1">
              <a:latin typeface="Times New Roman"/>
            </a:endParaRPr>
          </a:p>
        </p:txBody>
      </p:sp>
    </p:spTree>
    <p:extLst>
      <p:ext uri="{BB962C8B-B14F-4D97-AF65-F5344CB8AC3E}">
        <p14:creationId xmlns:p14="http://schemas.microsoft.com/office/powerpoint/2010/main" val="40062981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11</a:t>
            </a:fld>
            <a:endParaRPr lang="en-US" sz="1200" b="0" strike="noStrike" spc="-1">
              <a:latin typeface="Times New Roman"/>
            </a:endParaRPr>
          </a:p>
        </p:txBody>
      </p:sp>
    </p:spTree>
    <p:extLst>
      <p:ext uri="{BB962C8B-B14F-4D97-AF65-F5344CB8AC3E}">
        <p14:creationId xmlns:p14="http://schemas.microsoft.com/office/powerpoint/2010/main" val="37224321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12</a:t>
            </a:fld>
            <a:endParaRPr lang="en-US" sz="1200" b="0" strike="noStrike" spc="-1">
              <a:latin typeface="Times New Roman"/>
            </a:endParaRPr>
          </a:p>
        </p:txBody>
      </p:sp>
    </p:spTree>
    <p:extLst>
      <p:ext uri="{BB962C8B-B14F-4D97-AF65-F5344CB8AC3E}">
        <p14:creationId xmlns:p14="http://schemas.microsoft.com/office/powerpoint/2010/main" val="26697199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13</a:t>
            </a:fld>
            <a:endParaRPr lang="en-US" sz="1200" b="0" strike="noStrike" spc="-1">
              <a:latin typeface="Times New Roman"/>
            </a:endParaRPr>
          </a:p>
        </p:txBody>
      </p:sp>
    </p:spTree>
    <p:extLst>
      <p:ext uri="{BB962C8B-B14F-4D97-AF65-F5344CB8AC3E}">
        <p14:creationId xmlns:p14="http://schemas.microsoft.com/office/powerpoint/2010/main" val="39445417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14</a:t>
            </a:fld>
            <a:endParaRPr lang="en-US" sz="1200" b="0" strike="noStrike" spc="-1">
              <a:latin typeface="Times New Roman"/>
            </a:endParaRPr>
          </a:p>
        </p:txBody>
      </p:sp>
    </p:spTree>
    <p:extLst>
      <p:ext uri="{BB962C8B-B14F-4D97-AF65-F5344CB8AC3E}">
        <p14:creationId xmlns:p14="http://schemas.microsoft.com/office/powerpoint/2010/main" val="7320449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15</a:t>
            </a:fld>
            <a:endParaRPr lang="en-US" sz="1200" b="0" strike="noStrike" spc="-1">
              <a:latin typeface="Times New Roman"/>
            </a:endParaRPr>
          </a:p>
        </p:txBody>
      </p:sp>
    </p:spTree>
    <p:extLst>
      <p:ext uri="{BB962C8B-B14F-4D97-AF65-F5344CB8AC3E}">
        <p14:creationId xmlns:p14="http://schemas.microsoft.com/office/powerpoint/2010/main" val="7550314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a:lnSpc>
                <a:spcPct val="100000"/>
              </a:lnSpc>
              <a:tabLst>
                <a:tab pos="0" algn="l"/>
              </a:tabLst>
            </a:pPr>
            <a:endParaRPr lang="en-US" sz="2000" b="0" strike="noStrike" spc="-1"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16</a:t>
            </a:fld>
            <a:endParaRPr lang="en-US" sz="1200" b="0" strike="noStrike" spc="-1">
              <a:latin typeface="Times New Roman"/>
            </a:endParaRPr>
          </a:p>
        </p:txBody>
      </p:sp>
    </p:spTree>
    <p:extLst>
      <p:ext uri="{BB962C8B-B14F-4D97-AF65-F5344CB8AC3E}">
        <p14:creationId xmlns:p14="http://schemas.microsoft.com/office/powerpoint/2010/main" val="23853145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982770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indent="0">
              <a:buNone/>
            </a:pPr>
            <a:endParaRPr lang="en-US" b="1"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999522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982770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350517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559196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4253411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8</a:t>
            </a:fld>
            <a:endParaRPr lang="en-US" sz="1200" b="0" strike="noStrike" spc="-1">
              <a:latin typeface="Times New Roman"/>
            </a:endParaRPr>
          </a:p>
        </p:txBody>
      </p:sp>
    </p:spTree>
    <p:extLst>
      <p:ext uri="{BB962C8B-B14F-4D97-AF65-F5344CB8AC3E}">
        <p14:creationId xmlns:p14="http://schemas.microsoft.com/office/powerpoint/2010/main" val="11583619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9</a:t>
            </a:fld>
            <a:endParaRPr lang="en-US" sz="1200" b="0" strike="noStrike" spc="-1">
              <a:latin typeface="Times New Roman"/>
            </a:endParaRPr>
          </a:p>
        </p:txBody>
      </p:sp>
    </p:spTree>
    <p:extLst>
      <p:ext uri="{BB962C8B-B14F-4D97-AF65-F5344CB8AC3E}">
        <p14:creationId xmlns:p14="http://schemas.microsoft.com/office/powerpoint/2010/main" val="40391198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4/11/2024</a:t>
            </a:fld>
            <a:endParaRPr lang="en-US"/>
          </a:p>
        </p:txBody>
      </p:sp>
      <p:sp>
        <p:nvSpPr>
          <p:cNvPr id="5" name="Footer Placeholder 4">
            <a:extLst>
              <a:ext uri="{FF2B5EF4-FFF2-40B4-BE49-F238E27FC236}">
                <a16:creationId xmlns=""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189" lvl="0" indent="-317492" algn="l">
              <a:lnSpc>
                <a:spcPct val="115000"/>
              </a:lnSpc>
              <a:spcBef>
                <a:spcPts val="0"/>
              </a:spcBef>
              <a:spcAft>
                <a:spcPts val="0"/>
              </a:spcAft>
              <a:buSzPts val="1400"/>
              <a:buChar char="●"/>
              <a:defRPr sz="14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189" lvl="0" indent="-317492" algn="l">
              <a:lnSpc>
                <a:spcPct val="115000"/>
              </a:lnSpc>
              <a:spcBef>
                <a:spcPts val="0"/>
              </a:spcBef>
              <a:spcAft>
                <a:spcPts val="0"/>
              </a:spcAft>
              <a:buSzPts val="1400"/>
              <a:buChar char="●"/>
              <a:defRPr sz="14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2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7" name="Google Shape;27;p2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Rectangle 5">
            <a:extLst>
              <a:ext uri="{FF2B5EF4-FFF2-40B4-BE49-F238E27FC236}">
                <a16:creationId xmlns="" xmlns:a16="http://schemas.microsoft.com/office/drawing/2014/main" id="{AE0B35B3-AEBD-92A2-58E3-D360531C0DA8}"/>
              </a:ext>
            </a:extLst>
          </p:cNvPr>
          <p:cNvSpPr/>
          <p:nvPr userDrawn="1"/>
        </p:nvSpPr>
        <p:spPr>
          <a:xfrm>
            <a:off x="0" y="-2072"/>
            <a:ext cx="7090229" cy="467289"/>
          </a:xfrm>
          <a:prstGeom prst="rect">
            <a:avLst/>
          </a:prstGeom>
          <a:solidFill>
            <a:srgbClr val="223366"/>
          </a:solidFill>
          <a:ln>
            <a:solidFill>
              <a:srgbClr val="223366"/>
            </a:solid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 xmlns:a16="http://schemas.microsoft.com/office/drawing/2014/main" id="{64678B11-4E35-E2A0-7DE6-D1FFCEA29473}"/>
              </a:ext>
            </a:extLst>
          </p:cNvPr>
          <p:cNvSpPr/>
          <p:nvPr userDrawn="1"/>
        </p:nvSpPr>
        <p:spPr>
          <a:xfrm>
            <a:off x="0" y="4935061"/>
            <a:ext cx="9144000" cy="208439"/>
          </a:xfrm>
          <a:prstGeom prst="rect">
            <a:avLst/>
          </a:prstGeom>
          <a:solidFill>
            <a:srgbClr val="8519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 xmlns:a16="http://schemas.microsoft.com/office/drawing/2014/main" id="{89B46862-33CE-BD86-2719-518AEFE5FD57}"/>
              </a:ext>
            </a:extLst>
          </p:cNvPr>
          <p:cNvSpPr txBox="1"/>
          <p:nvPr userDrawn="1"/>
        </p:nvSpPr>
        <p:spPr>
          <a:xfrm>
            <a:off x="132080" y="65687"/>
            <a:ext cx="3883660" cy="338554"/>
          </a:xfrm>
          <a:prstGeom prst="rect">
            <a:avLst/>
          </a:prstGeom>
          <a:noFill/>
        </p:spPr>
        <p:txBody>
          <a:bodyPr wrap="square" rtlCol="0">
            <a:spAutoFit/>
          </a:bodyPr>
          <a:lstStyle/>
          <a:p>
            <a:r>
              <a:rPr lang="en-US" sz="1600" b="1" dirty="0">
                <a:solidFill>
                  <a:schemeClr val="bg1"/>
                </a:solidFill>
              </a:rPr>
              <a:t>Face Emotion and Age Detection</a:t>
            </a:r>
          </a:p>
        </p:txBody>
      </p:sp>
      <p:sp>
        <p:nvSpPr>
          <p:cNvPr id="16" name="Rectangle 15">
            <a:extLst>
              <a:ext uri="{FF2B5EF4-FFF2-40B4-BE49-F238E27FC236}">
                <a16:creationId xmlns="" xmlns:a16="http://schemas.microsoft.com/office/drawing/2014/main" id="{8A2643DE-8290-F9D8-54E3-D7B0F9AB8369}"/>
              </a:ext>
            </a:extLst>
          </p:cNvPr>
          <p:cNvSpPr/>
          <p:nvPr userDrawn="1"/>
        </p:nvSpPr>
        <p:spPr>
          <a:xfrm>
            <a:off x="9027886" y="0"/>
            <a:ext cx="116114" cy="467289"/>
          </a:xfrm>
          <a:prstGeom prst="rect">
            <a:avLst/>
          </a:prstGeom>
          <a:solidFill>
            <a:srgbClr val="00B0F0"/>
          </a:solidFill>
          <a:ln>
            <a:no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 xmlns:a16="http://schemas.microsoft.com/office/drawing/2014/main" id="{E688529A-B419-DA4B-5F2D-19BE77562210}"/>
              </a:ext>
            </a:extLst>
          </p:cNvPr>
          <p:cNvPicPr>
            <a:picLocks noChangeAspect="1"/>
          </p:cNvPicPr>
          <p:nvPr userDrawn="1"/>
        </p:nvPicPr>
        <p:blipFill>
          <a:blip r:embed="rId14">
            <a:extLst>
              <a:ext uri="{28A0092B-C50C-407E-A947-70E740481C1C}">
                <a14:useLocalDpi xmlns:a14="http://schemas.microsoft.com/office/drawing/2010/main" val="0"/>
              </a:ext>
            </a:extLst>
          </a:blip>
          <a:srcRect/>
          <a:stretch/>
        </p:blipFill>
        <p:spPr>
          <a:xfrm>
            <a:off x="7435308" y="49810"/>
            <a:ext cx="1245494" cy="405088"/>
          </a:xfrm>
          <a:prstGeom prst="rect">
            <a:avLst/>
          </a:prstGeom>
        </p:spPr>
      </p:pic>
    </p:spTree>
  </p:cSld>
  <p:clrMap bg1="lt1" tx1="dk1" bg2="dk2" tx2="lt2" accent1="accent1" accent2="accent2" accent3="accent3" accent4="accent4" accent5="accent5" accent6="accent6" hlink="hlink" folHlink="folHlink"/>
  <p:sldLayoutIdLst>
    <p:sldLayoutId id="2147483666" r:id="rId1"/>
    <p:sldLayoutId id="2147483652" r:id="rId2"/>
    <p:sldLayoutId id="2147483653" r:id="rId3"/>
    <p:sldLayoutId id="2147483654" r:id="rId4"/>
    <p:sldLayoutId id="2147483668" r:id="rId5"/>
    <p:sldLayoutId id="2147483669" r:id="rId6"/>
    <p:sldLayoutId id="2147483670" r:id="rId7"/>
    <p:sldLayoutId id="2147483656" r:id="rId8"/>
    <p:sldLayoutId id="2147483657" r:id="rId9"/>
    <p:sldLayoutId id="2147483659" r:id="rId10"/>
    <p:sldLayoutId id="2147483674" r:id="rId11"/>
    <p:sldLayoutId id="2147483687"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xmlns="">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jp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0.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4.sv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 xmlns:a16="http://schemas.microsoft.com/office/drawing/2014/main" id="{B95211D9-145E-FE38-EA91-7A1CD272EA45}"/>
              </a:ext>
            </a:extLst>
          </p:cNvPr>
          <p:cNvGrpSpPr/>
          <p:nvPr/>
        </p:nvGrpSpPr>
        <p:grpSpPr>
          <a:xfrm>
            <a:off x="-35560" y="-5989"/>
            <a:ext cx="9215120" cy="5231678"/>
            <a:chOff x="-13523" y="-66567"/>
            <a:chExt cx="9215120" cy="5231678"/>
          </a:xfrm>
        </p:grpSpPr>
        <p:pic>
          <p:nvPicPr>
            <p:cNvPr id="4" name="Picture 3" descr="A blue circle with icons and circles&#10;&#10;Description automatically generated with medium confidence">
              <a:extLst>
                <a:ext uri="{FF2B5EF4-FFF2-40B4-BE49-F238E27FC236}">
                  <a16:creationId xmlns="" xmlns:a16="http://schemas.microsoft.com/office/drawing/2014/main" id="{E4E07D06-9BE6-3EC7-9606-B9973609D652}"/>
                </a:ext>
              </a:extLst>
            </p:cNvPr>
            <p:cNvPicPr>
              <a:picLocks noChangeAspect="1"/>
            </p:cNvPicPr>
            <p:nvPr/>
          </p:nvPicPr>
          <p:blipFill rotWithShape="1">
            <a:blip r:embed="rId3"/>
            <a:srcRect b="15546"/>
            <a:stretch/>
          </p:blipFill>
          <p:spPr>
            <a:xfrm>
              <a:off x="-10160" y="-66567"/>
              <a:ext cx="9208395" cy="5179723"/>
            </a:xfrm>
            <a:prstGeom prst="rect">
              <a:avLst/>
            </a:prstGeom>
          </p:spPr>
        </p:pic>
        <p:sp>
          <p:nvSpPr>
            <p:cNvPr id="6" name="Rectangle 5">
              <a:extLst>
                <a:ext uri="{FF2B5EF4-FFF2-40B4-BE49-F238E27FC236}">
                  <a16:creationId xmlns="" xmlns:a16="http://schemas.microsoft.com/office/drawing/2014/main" id="{20348CE6-A880-CAA1-F07C-92917E10344B}"/>
                </a:ext>
              </a:extLst>
            </p:cNvPr>
            <p:cNvSpPr/>
            <p:nvPr/>
          </p:nvSpPr>
          <p:spPr>
            <a:xfrm>
              <a:off x="-13523" y="-59125"/>
              <a:ext cx="9215120" cy="5224236"/>
            </a:xfrm>
            <a:prstGeom prst="rect">
              <a:avLst/>
            </a:prstGeom>
            <a:solidFill>
              <a:srgbClr val="002060">
                <a:alpha val="94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3" name="Google Shape;61;p13">
            <a:extLst>
              <a:ext uri="{FF2B5EF4-FFF2-40B4-BE49-F238E27FC236}">
                <a16:creationId xmlns="" xmlns:a16="http://schemas.microsoft.com/office/drawing/2014/main" id="{8C818BBF-2EBD-9F55-EA9F-5999A4D1C95B}"/>
              </a:ext>
            </a:extLst>
          </p:cNvPr>
          <p:cNvSpPr/>
          <p:nvPr/>
        </p:nvSpPr>
        <p:spPr>
          <a:xfrm>
            <a:off x="1122744" y="452966"/>
            <a:ext cx="6898511" cy="3407841"/>
          </a:xfrm>
          <a:prstGeom prst="roundRect">
            <a:avLst>
              <a:gd name="adj" fmla="val 8142"/>
            </a:avLst>
          </a:prstGeom>
          <a:solidFill>
            <a:srgbClr val="E5EEFF"/>
          </a:solidFill>
          <a:ln w="25400" cap="flat" cmpd="sng">
            <a:solidFill>
              <a:srgbClr val="9BDB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nvGrpSpPr>
          <p:cNvPr id="14" name="Google Shape;62;p13">
            <a:extLst>
              <a:ext uri="{FF2B5EF4-FFF2-40B4-BE49-F238E27FC236}">
                <a16:creationId xmlns="" xmlns:a16="http://schemas.microsoft.com/office/drawing/2014/main" id="{36719900-D0D9-09E3-CF83-B953F66E3009}"/>
              </a:ext>
            </a:extLst>
          </p:cNvPr>
          <p:cNvGrpSpPr/>
          <p:nvPr/>
        </p:nvGrpSpPr>
        <p:grpSpPr>
          <a:xfrm>
            <a:off x="1548292" y="982176"/>
            <a:ext cx="6047412" cy="601034"/>
            <a:chOff x="1567263" y="1495382"/>
            <a:chExt cx="6047412" cy="601034"/>
          </a:xfrm>
        </p:grpSpPr>
        <p:pic>
          <p:nvPicPr>
            <p:cNvPr id="16" name="Google Shape;63;p13" descr="A close up of a sign&#10;&#10;Description automatically generated">
              <a:extLst>
                <a:ext uri="{FF2B5EF4-FFF2-40B4-BE49-F238E27FC236}">
                  <a16:creationId xmlns="" xmlns:a16="http://schemas.microsoft.com/office/drawing/2014/main" id="{AA86E635-872E-36F2-1522-639362269964}"/>
                </a:ext>
              </a:extLst>
            </p:cNvPr>
            <p:cNvPicPr preferRelativeResize="0"/>
            <p:nvPr/>
          </p:nvPicPr>
          <p:blipFill rotWithShape="1">
            <a:blip r:embed="rId4">
              <a:alphaModFix/>
            </a:blip>
            <a:srcRect/>
            <a:stretch/>
          </p:blipFill>
          <p:spPr>
            <a:xfrm>
              <a:off x="4755974" y="1620847"/>
              <a:ext cx="1163978" cy="389110"/>
            </a:xfrm>
            <a:prstGeom prst="rect">
              <a:avLst/>
            </a:prstGeom>
            <a:noFill/>
            <a:ln>
              <a:noFill/>
            </a:ln>
          </p:spPr>
        </p:pic>
        <p:pic>
          <p:nvPicPr>
            <p:cNvPr id="17" name="Google Shape;64;p13">
              <a:extLst>
                <a:ext uri="{FF2B5EF4-FFF2-40B4-BE49-F238E27FC236}">
                  <a16:creationId xmlns="" xmlns:a16="http://schemas.microsoft.com/office/drawing/2014/main" id="{DCF6148C-3B84-7714-8945-D40BCDFF56F5}"/>
                </a:ext>
              </a:extLst>
            </p:cNvPr>
            <p:cNvPicPr preferRelativeResize="0"/>
            <p:nvPr/>
          </p:nvPicPr>
          <p:blipFill rotWithShape="1">
            <a:blip r:embed="rId5">
              <a:alphaModFix/>
            </a:blip>
            <a:srcRect t="20551"/>
            <a:stretch/>
          </p:blipFill>
          <p:spPr>
            <a:xfrm>
              <a:off x="3675859" y="1608154"/>
              <a:ext cx="787775" cy="414497"/>
            </a:xfrm>
            <a:prstGeom prst="rect">
              <a:avLst/>
            </a:prstGeom>
            <a:noFill/>
            <a:ln>
              <a:noFill/>
            </a:ln>
          </p:spPr>
        </p:pic>
        <p:cxnSp>
          <p:nvCxnSpPr>
            <p:cNvPr id="19" name="Google Shape;65;p13">
              <a:extLst>
                <a:ext uri="{FF2B5EF4-FFF2-40B4-BE49-F238E27FC236}">
                  <a16:creationId xmlns="" xmlns:a16="http://schemas.microsoft.com/office/drawing/2014/main" id="{63CFCFD6-4BEB-E3CA-DBE3-70EE8B2BBD37}"/>
                </a:ext>
              </a:extLst>
            </p:cNvPr>
            <p:cNvCxnSpPr/>
            <p:nvPr/>
          </p:nvCxnSpPr>
          <p:spPr>
            <a:xfrm>
              <a:off x="4609804" y="1534389"/>
              <a:ext cx="0" cy="562027"/>
            </a:xfrm>
            <a:prstGeom prst="straightConnector1">
              <a:avLst/>
            </a:prstGeom>
            <a:noFill/>
            <a:ln w="9525" cap="flat" cmpd="sng">
              <a:solidFill>
                <a:srgbClr val="A5A5A5"/>
              </a:solidFill>
              <a:prstDash val="solid"/>
              <a:round/>
              <a:headEnd type="none" w="sm" len="sm"/>
              <a:tailEnd type="none" w="sm" len="sm"/>
            </a:ln>
          </p:spPr>
        </p:cxnSp>
        <p:cxnSp>
          <p:nvCxnSpPr>
            <p:cNvPr id="20" name="Google Shape;66;p13">
              <a:extLst>
                <a:ext uri="{FF2B5EF4-FFF2-40B4-BE49-F238E27FC236}">
                  <a16:creationId xmlns="" xmlns:a16="http://schemas.microsoft.com/office/drawing/2014/main" id="{2C72905D-8387-3934-EBB2-19F7F6FD6A9C}"/>
                </a:ext>
              </a:extLst>
            </p:cNvPr>
            <p:cNvCxnSpPr/>
            <p:nvPr/>
          </p:nvCxnSpPr>
          <p:spPr>
            <a:xfrm>
              <a:off x="6066122" y="1534389"/>
              <a:ext cx="0" cy="562027"/>
            </a:xfrm>
            <a:prstGeom prst="straightConnector1">
              <a:avLst/>
            </a:prstGeom>
            <a:noFill/>
            <a:ln w="9525" cap="flat" cmpd="sng">
              <a:solidFill>
                <a:srgbClr val="A5A5A5"/>
              </a:solidFill>
              <a:prstDash val="solid"/>
              <a:round/>
              <a:headEnd type="none" w="sm" len="sm"/>
              <a:tailEnd type="none" w="sm" len="sm"/>
            </a:ln>
          </p:spPr>
        </p:cxnSp>
        <p:pic>
          <p:nvPicPr>
            <p:cNvPr id="21" name="Google Shape;67;p13">
              <a:extLst>
                <a:ext uri="{FF2B5EF4-FFF2-40B4-BE49-F238E27FC236}">
                  <a16:creationId xmlns="" xmlns:a16="http://schemas.microsoft.com/office/drawing/2014/main" id="{73294508-212E-C40B-D3CA-EBBDB4655C3E}"/>
                </a:ext>
              </a:extLst>
            </p:cNvPr>
            <p:cNvPicPr preferRelativeResize="0"/>
            <p:nvPr/>
          </p:nvPicPr>
          <p:blipFill rotWithShape="1">
            <a:blip r:embed="rId6">
              <a:alphaModFix/>
            </a:blip>
            <a:srcRect/>
            <a:stretch/>
          </p:blipFill>
          <p:spPr>
            <a:xfrm>
              <a:off x="6212294" y="1633695"/>
              <a:ext cx="1402381" cy="363414"/>
            </a:xfrm>
            <a:prstGeom prst="rect">
              <a:avLst/>
            </a:prstGeom>
            <a:noFill/>
            <a:ln>
              <a:noFill/>
            </a:ln>
          </p:spPr>
        </p:pic>
        <p:cxnSp>
          <p:nvCxnSpPr>
            <p:cNvPr id="22" name="Google Shape;68;p13">
              <a:extLst>
                <a:ext uri="{FF2B5EF4-FFF2-40B4-BE49-F238E27FC236}">
                  <a16:creationId xmlns="" xmlns:a16="http://schemas.microsoft.com/office/drawing/2014/main" id="{8AE8650C-03C4-E2E4-8F77-BCD898AC1AEF}"/>
                </a:ext>
              </a:extLst>
            </p:cNvPr>
            <p:cNvCxnSpPr/>
            <p:nvPr/>
          </p:nvCxnSpPr>
          <p:spPr>
            <a:xfrm>
              <a:off x="3529689" y="1534389"/>
              <a:ext cx="0" cy="562027"/>
            </a:xfrm>
            <a:prstGeom prst="straightConnector1">
              <a:avLst/>
            </a:prstGeom>
            <a:noFill/>
            <a:ln w="9525" cap="flat" cmpd="sng">
              <a:solidFill>
                <a:srgbClr val="A5A5A5"/>
              </a:solidFill>
              <a:prstDash val="solid"/>
              <a:round/>
              <a:headEnd type="none" w="sm" len="sm"/>
              <a:tailEnd type="none" w="sm" len="sm"/>
            </a:ln>
          </p:spPr>
        </p:cxnSp>
        <p:pic>
          <p:nvPicPr>
            <p:cNvPr id="23" name="Google Shape;69;p13" descr="A blue and black text&#10;&#10;Description automatically generated">
              <a:extLst>
                <a:ext uri="{FF2B5EF4-FFF2-40B4-BE49-F238E27FC236}">
                  <a16:creationId xmlns="" xmlns:a16="http://schemas.microsoft.com/office/drawing/2014/main" id="{20E68D56-827A-53B4-154B-AA7DEC9FAFE7}"/>
                </a:ext>
              </a:extLst>
            </p:cNvPr>
            <p:cNvPicPr preferRelativeResize="0"/>
            <p:nvPr/>
          </p:nvPicPr>
          <p:blipFill rotWithShape="1">
            <a:blip r:embed="rId7">
              <a:alphaModFix/>
            </a:blip>
            <a:srcRect/>
            <a:stretch/>
          </p:blipFill>
          <p:spPr>
            <a:xfrm>
              <a:off x="1567263" y="1495382"/>
              <a:ext cx="1816256" cy="454064"/>
            </a:xfrm>
            <a:prstGeom prst="rect">
              <a:avLst/>
            </a:prstGeom>
            <a:noFill/>
            <a:ln>
              <a:noFill/>
            </a:ln>
          </p:spPr>
        </p:pic>
      </p:grpSp>
      <p:sp>
        <p:nvSpPr>
          <p:cNvPr id="24" name="Google Shape;70;p13">
            <a:extLst>
              <a:ext uri="{FF2B5EF4-FFF2-40B4-BE49-F238E27FC236}">
                <a16:creationId xmlns="" xmlns:a16="http://schemas.microsoft.com/office/drawing/2014/main" id="{E4C9E616-B0C2-5EF1-C693-B568D7F762CD}"/>
              </a:ext>
            </a:extLst>
          </p:cNvPr>
          <p:cNvSpPr txBox="1"/>
          <p:nvPr/>
        </p:nvSpPr>
        <p:spPr>
          <a:xfrm>
            <a:off x="1199820" y="3962705"/>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1" dirty="0">
                <a:solidFill>
                  <a:schemeClr val="bg1">
                    <a:lumMod val="95000"/>
                  </a:schemeClr>
                </a:solidFill>
              </a:rPr>
              <a:t>Student Details </a:t>
            </a:r>
            <a:endParaRPr lang="en-US" sz="1200" b="0" i="0" u="none" strike="noStrike" cap="none" dirty="0">
              <a:solidFill>
                <a:schemeClr val="bg1">
                  <a:lumMod val="95000"/>
                </a:schemeClr>
              </a:solidFill>
              <a:latin typeface="Arial"/>
              <a:ea typeface="Arial"/>
              <a:cs typeface="Arial"/>
              <a:sym typeface="Arial"/>
            </a:endParaRPr>
          </a:p>
        </p:txBody>
      </p:sp>
      <p:sp>
        <p:nvSpPr>
          <p:cNvPr id="25" name="Rectangle: Rounded Corners 24">
            <a:extLst>
              <a:ext uri="{FF2B5EF4-FFF2-40B4-BE49-F238E27FC236}">
                <a16:creationId xmlns="" xmlns:a16="http://schemas.microsoft.com/office/drawing/2014/main" id="{B8BCF8B7-52AB-B3FB-BD62-ABF520369315}"/>
              </a:ext>
            </a:extLst>
          </p:cNvPr>
          <p:cNvSpPr/>
          <p:nvPr/>
        </p:nvSpPr>
        <p:spPr>
          <a:xfrm>
            <a:off x="1661657" y="2763476"/>
            <a:ext cx="5858351" cy="934509"/>
          </a:xfrm>
          <a:prstGeom prst="round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000" b="1" dirty="0" smtClean="0">
                <a:solidFill>
                  <a:schemeClr val="bg1">
                    <a:lumMod val="95000"/>
                  </a:schemeClr>
                </a:solidFill>
              </a:rPr>
              <a:t>Voting </a:t>
            </a:r>
            <a:r>
              <a:rPr lang="en-GB" sz="2000" b="1" dirty="0">
                <a:solidFill>
                  <a:schemeClr val="bg1">
                    <a:lumMod val="95000"/>
                  </a:schemeClr>
                </a:solidFill>
              </a:rPr>
              <a:t>Web </a:t>
            </a:r>
            <a:r>
              <a:rPr lang="en-GB" sz="2000" b="1" dirty="0" smtClean="0">
                <a:solidFill>
                  <a:schemeClr val="bg1">
                    <a:lumMod val="95000"/>
                  </a:schemeClr>
                </a:solidFill>
              </a:rPr>
              <a:t>Application</a:t>
            </a:r>
            <a:endParaRPr lang="en-US" sz="2000" b="1" dirty="0">
              <a:solidFill>
                <a:schemeClr val="bg1">
                  <a:lumMod val="95000"/>
                </a:schemeClr>
              </a:solidFill>
            </a:endParaRPr>
          </a:p>
        </p:txBody>
      </p:sp>
      <p:sp>
        <p:nvSpPr>
          <p:cNvPr id="27" name="TextBox 26">
            <a:extLst>
              <a:ext uri="{FF2B5EF4-FFF2-40B4-BE49-F238E27FC236}">
                <a16:creationId xmlns="" xmlns:a16="http://schemas.microsoft.com/office/drawing/2014/main" id="{243F787A-C1B9-4A5B-C50F-502754DD3886}"/>
              </a:ext>
            </a:extLst>
          </p:cNvPr>
          <p:cNvSpPr txBox="1"/>
          <p:nvPr/>
        </p:nvSpPr>
        <p:spPr>
          <a:xfrm>
            <a:off x="1281241" y="4231479"/>
            <a:ext cx="4371414" cy="651460"/>
          </a:xfrm>
          <a:prstGeom prst="rect">
            <a:avLst/>
          </a:prstGeom>
          <a:noFill/>
        </p:spPr>
        <p:txBody>
          <a:bodyPr wrap="square">
            <a:spAutoFit/>
          </a:bodyPr>
          <a:lstStyle/>
          <a:p>
            <a:pPr marR="0" lvl="0" rtl="0">
              <a:lnSpc>
                <a:spcPct val="100000"/>
              </a:lnSpc>
              <a:spcBef>
                <a:spcPts val="0"/>
              </a:spcBef>
              <a:spcAft>
                <a:spcPts val="200"/>
              </a:spcAft>
            </a:pPr>
            <a:r>
              <a:rPr lang="en-US" sz="1100" dirty="0">
                <a:solidFill>
                  <a:schemeClr val="bg1"/>
                </a:solidFill>
              </a:rPr>
              <a:t>Name</a:t>
            </a:r>
            <a:r>
              <a:rPr lang="en-US" sz="1100" dirty="0" smtClean="0">
                <a:solidFill>
                  <a:schemeClr val="bg1"/>
                </a:solidFill>
              </a:rPr>
              <a:t>: </a:t>
            </a:r>
            <a:r>
              <a:rPr lang="en-US" sz="1100" dirty="0" smtClean="0">
                <a:solidFill>
                  <a:schemeClr val="bg1"/>
                </a:solidFill>
              </a:rPr>
              <a:t>BHAVADHARINI V</a:t>
            </a:r>
            <a:endParaRPr lang="en-US" sz="1100" dirty="0">
              <a:solidFill>
                <a:schemeClr val="bg1"/>
              </a:solidFill>
            </a:endParaRPr>
          </a:p>
          <a:p>
            <a:pPr marR="0" lvl="0" rtl="0">
              <a:lnSpc>
                <a:spcPct val="100000"/>
              </a:lnSpc>
              <a:spcBef>
                <a:spcPts val="0"/>
              </a:spcBef>
              <a:spcAft>
                <a:spcPts val="200"/>
              </a:spcAft>
            </a:pPr>
            <a:r>
              <a:rPr lang="en-US" sz="1100" b="0" i="0" u="none" strike="noStrike" cap="none" dirty="0">
                <a:solidFill>
                  <a:schemeClr val="bg1"/>
                </a:solidFill>
                <a:latin typeface="Arial"/>
                <a:ea typeface="Arial"/>
                <a:cs typeface="Arial"/>
                <a:sym typeface="Arial"/>
              </a:rPr>
              <a:t>NM Id</a:t>
            </a:r>
            <a:r>
              <a:rPr lang="en-US" sz="1100" b="0" i="0" u="none" strike="noStrike" cap="none" dirty="0" smtClean="0">
                <a:solidFill>
                  <a:schemeClr val="bg1"/>
                </a:solidFill>
                <a:latin typeface="Arial"/>
                <a:ea typeface="Arial"/>
                <a:cs typeface="Arial"/>
                <a:sym typeface="Arial"/>
              </a:rPr>
              <a:t>: </a:t>
            </a:r>
            <a:r>
              <a:rPr lang="en-US" sz="1100" b="0" i="0" u="none" strike="noStrike" cap="none" dirty="0" smtClean="0">
                <a:solidFill>
                  <a:schemeClr val="bg1"/>
                </a:solidFill>
                <a:latin typeface="Arial"/>
                <a:ea typeface="Arial"/>
                <a:cs typeface="Arial"/>
                <a:sym typeface="Arial"/>
              </a:rPr>
              <a:t>au922221104008</a:t>
            </a:r>
            <a:endParaRPr lang="en-US" sz="1100" b="0" i="0" u="none" strike="noStrike" cap="none" dirty="0">
              <a:solidFill>
                <a:schemeClr val="bg1"/>
              </a:solidFill>
              <a:latin typeface="Arial"/>
              <a:ea typeface="Arial"/>
              <a:cs typeface="Arial"/>
              <a:sym typeface="Arial"/>
            </a:endParaRPr>
          </a:p>
          <a:p>
            <a:pPr marR="0" lvl="0" rtl="0">
              <a:lnSpc>
                <a:spcPct val="100000"/>
              </a:lnSpc>
              <a:spcBef>
                <a:spcPts val="0"/>
              </a:spcBef>
              <a:spcAft>
                <a:spcPts val="200"/>
              </a:spcAft>
            </a:pPr>
            <a:r>
              <a:rPr lang="en-US" sz="1100" dirty="0">
                <a:solidFill>
                  <a:schemeClr val="bg1"/>
                </a:solidFill>
              </a:rPr>
              <a:t>College </a:t>
            </a:r>
            <a:r>
              <a:rPr lang="en-US" sz="1100" dirty="0" smtClean="0">
                <a:solidFill>
                  <a:schemeClr val="bg1"/>
                </a:solidFill>
              </a:rPr>
              <a:t>Name: </a:t>
            </a:r>
            <a:r>
              <a:rPr lang="en-US" sz="1100" dirty="0" err="1" smtClean="0">
                <a:solidFill>
                  <a:schemeClr val="bg1"/>
                </a:solidFill>
              </a:rPr>
              <a:t>Theni</a:t>
            </a:r>
            <a:r>
              <a:rPr lang="en-US" sz="1100" dirty="0" smtClean="0">
                <a:solidFill>
                  <a:schemeClr val="bg1"/>
                </a:solidFill>
              </a:rPr>
              <a:t> </a:t>
            </a:r>
            <a:r>
              <a:rPr lang="en-US" sz="1100" dirty="0" err="1" smtClean="0">
                <a:solidFill>
                  <a:schemeClr val="bg1"/>
                </a:solidFill>
              </a:rPr>
              <a:t>kammavar</a:t>
            </a:r>
            <a:r>
              <a:rPr lang="en-US" sz="1100" dirty="0" smtClean="0">
                <a:solidFill>
                  <a:schemeClr val="bg1"/>
                </a:solidFill>
              </a:rPr>
              <a:t> </a:t>
            </a:r>
            <a:r>
              <a:rPr lang="en-US" sz="1100" dirty="0" err="1" smtClean="0">
                <a:solidFill>
                  <a:schemeClr val="bg1"/>
                </a:solidFill>
              </a:rPr>
              <a:t>sangam</a:t>
            </a:r>
            <a:r>
              <a:rPr lang="en-US" sz="1100" dirty="0" smtClean="0">
                <a:solidFill>
                  <a:schemeClr val="bg1"/>
                </a:solidFill>
              </a:rPr>
              <a:t> college of technology</a:t>
            </a:r>
            <a:endParaRPr lang="en-US" sz="1100" b="0" i="0" u="none" strike="noStrike" cap="none" dirty="0">
              <a:solidFill>
                <a:schemeClr val="bg1"/>
              </a:solidFill>
              <a:latin typeface="Arial"/>
              <a:ea typeface="Arial"/>
              <a:cs typeface="Arial"/>
              <a:sym typeface="Arial"/>
            </a:endParaRPr>
          </a:p>
        </p:txBody>
      </p:sp>
      <p:cxnSp>
        <p:nvCxnSpPr>
          <p:cNvPr id="29" name="Straight Connector 28">
            <a:extLst>
              <a:ext uri="{FF2B5EF4-FFF2-40B4-BE49-F238E27FC236}">
                <a16:creationId xmlns="" xmlns:a16="http://schemas.microsoft.com/office/drawing/2014/main" id="{56FB6AFA-8395-5671-A976-DC0A7C9493C3}"/>
              </a:ext>
            </a:extLst>
          </p:cNvPr>
          <p:cNvCxnSpPr>
            <a:cxnSpLocks/>
          </p:cNvCxnSpPr>
          <p:nvPr/>
        </p:nvCxnSpPr>
        <p:spPr>
          <a:xfrm flipV="1">
            <a:off x="1122744" y="4194903"/>
            <a:ext cx="4529911" cy="14659"/>
          </a:xfrm>
          <a:prstGeom prst="line">
            <a:avLst/>
          </a:prstGeom>
          <a:ln w="3175">
            <a:solidFill>
              <a:srgbClr val="E5EEFF"/>
            </a:solidFill>
            <a:prstDash val="lgDashDotDot"/>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 xmlns:a16="http://schemas.microsoft.com/office/drawing/2014/main" id="{C436A02F-1B73-4A21-43B2-A472DD02A911}"/>
              </a:ext>
            </a:extLst>
          </p:cNvPr>
          <p:cNvPicPr>
            <a:picLocks noChangeAspect="1"/>
          </p:cNvPicPr>
          <p:nvPr/>
        </p:nvPicPr>
        <p:blipFill>
          <a:blip r:embed="rId8"/>
          <a:stretch>
            <a:fillRect/>
          </a:stretch>
        </p:blipFill>
        <p:spPr>
          <a:xfrm>
            <a:off x="3937210" y="1670103"/>
            <a:ext cx="1443387" cy="104900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Result</a:t>
            </a:r>
          </a:p>
        </p:txBody>
      </p:sp>
      <p:sp>
        <p:nvSpPr>
          <p:cNvPr id="7" name="TextBox 6"/>
          <p:cNvSpPr txBox="1"/>
          <p:nvPr/>
        </p:nvSpPr>
        <p:spPr>
          <a:xfrm>
            <a:off x="131568" y="92098"/>
            <a:ext cx="3973364" cy="307777"/>
          </a:xfrm>
          <a:prstGeom prst="rect">
            <a:avLst/>
          </a:prstGeom>
          <a:solidFill>
            <a:srgbClr val="223366"/>
          </a:solidFill>
        </p:spPr>
        <p:txBody>
          <a:bodyPr wrap="square" rtlCol="0">
            <a:spAutoFit/>
          </a:bodyPr>
          <a:lstStyle/>
          <a:p>
            <a:r>
              <a:rPr lang="en-GB" b="1" dirty="0" smtClean="0">
                <a:solidFill>
                  <a:schemeClr val="bg1"/>
                </a:solidFill>
              </a:rPr>
              <a:t>Voting </a:t>
            </a:r>
            <a:r>
              <a:rPr lang="en-GB" b="1" dirty="0">
                <a:solidFill>
                  <a:schemeClr val="bg1"/>
                </a:solidFill>
              </a:rPr>
              <a:t>W</a:t>
            </a:r>
            <a:r>
              <a:rPr lang="en-GB" b="1" dirty="0" smtClean="0">
                <a:solidFill>
                  <a:schemeClr val="bg1"/>
                </a:solidFill>
              </a:rPr>
              <a:t>eb Application</a:t>
            </a:r>
            <a:endParaRPr lang="en-IN" b="1" dirty="0">
              <a:solidFill>
                <a:schemeClr val="bg1"/>
              </a:solidFill>
            </a:endParaRPr>
          </a:p>
        </p:txBody>
      </p:sp>
      <p:pic>
        <p:nvPicPr>
          <p:cNvPr id="10" name="Picture 9"/>
          <p:cNvPicPr>
            <a:picLocks noChangeAspect="1"/>
          </p:cNvPicPr>
          <p:nvPr/>
        </p:nvPicPr>
        <p:blipFill>
          <a:blip r:embed="rId3"/>
          <a:stretch>
            <a:fillRect/>
          </a:stretch>
        </p:blipFill>
        <p:spPr>
          <a:xfrm>
            <a:off x="906585" y="1039015"/>
            <a:ext cx="6924430" cy="3822435"/>
          </a:xfrm>
          <a:prstGeom prst="rect">
            <a:avLst/>
          </a:prstGeom>
        </p:spPr>
      </p:pic>
    </p:spTree>
    <p:extLst>
      <p:ext uri="{BB962C8B-B14F-4D97-AF65-F5344CB8AC3E}">
        <p14:creationId xmlns:p14="http://schemas.microsoft.com/office/powerpoint/2010/main" val="20080259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Result</a:t>
            </a:r>
          </a:p>
        </p:txBody>
      </p:sp>
      <p:sp>
        <p:nvSpPr>
          <p:cNvPr id="7" name="TextBox 6"/>
          <p:cNvSpPr txBox="1"/>
          <p:nvPr/>
        </p:nvSpPr>
        <p:spPr>
          <a:xfrm>
            <a:off x="131568" y="92098"/>
            <a:ext cx="3973364" cy="307777"/>
          </a:xfrm>
          <a:prstGeom prst="rect">
            <a:avLst/>
          </a:prstGeom>
          <a:solidFill>
            <a:srgbClr val="223366"/>
          </a:solidFill>
        </p:spPr>
        <p:txBody>
          <a:bodyPr wrap="square" rtlCol="0">
            <a:spAutoFit/>
          </a:bodyPr>
          <a:lstStyle/>
          <a:p>
            <a:r>
              <a:rPr lang="en-GB" b="1" dirty="0" smtClean="0">
                <a:solidFill>
                  <a:schemeClr val="bg1"/>
                </a:solidFill>
              </a:rPr>
              <a:t>Voting </a:t>
            </a:r>
            <a:r>
              <a:rPr lang="en-GB" b="1" dirty="0">
                <a:solidFill>
                  <a:schemeClr val="bg1"/>
                </a:solidFill>
              </a:rPr>
              <a:t>W</a:t>
            </a:r>
            <a:r>
              <a:rPr lang="en-GB" b="1" dirty="0" smtClean="0">
                <a:solidFill>
                  <a:schemeClr val="bg1"/>
                </a:solidFill>
              </a:rPr>
              <a:t>eb Application</a:t>
            </a:r>
            <a:endParaRPr lang="en-IN" b="1" dirty="0">
              <a:solidFill>
                <a:schemeClr val="bg1"/>
              </a:solidFill>
            </a:endParaRPr>
          </a:p>
        </p:txBody>
      </p:sp>
      <p:pic>
        <p:nvPicPr>
          <p:cNvPr id="3" name="Picture 2"/>
          <p:cNvPicPr>
            <a:picLocks noChangeAspect="1"/>
          </p:cNvPicPr>
          <p:nvPr/>
        </p:nvPicPr>
        <p:blipFill>
          <a:blip r:embed="rId3"/>
          <a:stretch>
            <a:fillRect/>
          </a:stretch>
        </p:blipFill>
        <p:spPr>
          <a:xfrm>
            <a:off x="890477" y="1068392"/>
            <a:ext cx="7363043" cy="3858155"/>
          </a:xfrm>
          <a:prstGeom prst="rect">
            <a:avLst/>
          </a:prstGeom>
        </p:spPr>
      </p:pic>
    </p:spTree>
    <p:extLst>
      <p:ext uri="{BB962C8B-B14F-4D97-AF65-F5344CB8AC3E}">
        <p14:creationId xmlns:p14="http://schemas.microsoft.com/office/powerpoint/2010/main" val="17757124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Result</a:t>
            </a:r>
          </a:p>
        </p:txBody>
      </p:sp>
      <p:sp>
        <p:nvSpPr>
          <p:cNvPr id="7" name="TextBox 6"/>
          <p:cNvSpPr txBox="1"/>
          <p:nvPr/>
        </p:nvSpPr>
        <p:spPr>
          <a:xfrm>
            <a:off x="131568" y="92098"/>
            <a:ext cx="3973364" cy="307777"/>
          </a:xfrm>
          <a:prstGeom prst="rect">
            <a:avLst/>
          </a:prstGeom>
          <a:solidFill>
            <a:srgbClr val="223366"/>
          </a:solidFill>
        </p:spPr>
        <p:txBody>
          <a:bodyPr wrap="square" rtlCol="0">
            <a:spAutoFit/>
          </a:bodyPr>
          <a:lstStyle/>
          <a:p>
            <a:r>
              <a:rPr lang="en-GB" b="1" dirty="0" smtClean="0">
                <a:solidFill>
                  <a:schemeClr val="bg1"/>
                </a:solidFill>
              </a:rPr>
              <a:t>Voting </a:t>
            </a:r>
            <a:r>
              <a:rPr lang="en-GB" b="1" dirty="0">
                <a:solidFill>
                  <a:schemeClr val="bg1"/>
                </a:solidFill>
              </a:rPr>
              <a:t>W</a:t>
            </a:r>
            <a:r>
              <a:rPr lang="en-GB" b="1" dirty="0" smtClean="0">
                <a:solidFill>
                  <a:schemeClr val="bg1"/>
                </a:solidFill>
              </a:rPr>
              <a:t>eb Application</a:t>
            </a:r>
            <a:endParaRPr lang="en-IN" b="1" dirty="0">
              <a:solidFill>
                <a:schemeClr val="bg1"/>
              </a:solidFill>
            </a:endParaRPr>
          </a:p>
        </p:txBody>
      </p:sp>
      <p:pic>
        <p:nvPicPr>
          <p:cNvPr id="4" name="Picture 3"/>
          <p:cNvPicPr>
            <a:picLocks noChangeAspect="1"/>
          </p:cNvPicPr>
          <p:nvPr/>
        </p:nvPicPr>
        <p:blipFill>
          <a:blip r:embed="rId3"/>
          <a:stretch>
            <a:fillRect/>
          </a:stretch>
        </p:blipFill>
        <p:spPr>
          <a:xfrm>
            <a:off x="837175" y="976952"/>
            <a:ext cx="7469647" cy="3927589"/>
          </a:xfrm>
          <a:prstGeom prst="rect">
            <a:avLst/>
          </a:prstGeom>
        </p:spPr>
      </p:pic>
    </p:spTree>
    <p:extLst>
      <p:ext uri="{BB962C8B-B14F-4D97-AF65-F5344CB8AC3E}">
        <p14:creationId xmlns:p14="http://schemas.microsoft.com/office/powerpoint/2010/main" val="14555388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Future Scope</a:t>
            </a:r>
          </a:p>
        </p:txBody>
      </p:sp>
      <p:sp>
        <p:nvSpPr>
          <p:cNvPr id="3" name="Google Shape;62;g5fab984687_2_0">
            <a:extLst>
              <a:ext uri="{FF2B5EF4-FFF2-40B4-BE49-F238E27FC236}">
                <a16:creationId xmlns="" xmlns:a16="http://schemas.microsoft.com/office/drawing/2014/main" id="{AE76DA37-EEF4-E854-985B-BBFC06857B90}"/>
              </a:ext>
            </a:extLst>
          </p:cNvPr>
          <p:cNvSpPr txBox="1">
            <a:spLocks/>
          </p:cNvSpPr>
          <p:nvPr/>
        </p:nvSpPr>
        <p:spPr>
          <a:xfrm>
            <a:off x="185737" y="1061211"/>
            <a:ext cx="4386264" cy="3416290"/>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GB" b="1" dirty="0"/>
              <a:t>Accessibility</a:t>
            </a:r>
            <a:r>
              <a:rPr lang="en-GB" dirty="0"/>
              <a:t>: Online voting apps can make the voting process more accessible to a wider range of voters, including those with disabilities, those living in remote areas, and those unable to physically attend polling stations</a:t>
            </a:r>
            <a:r>
              <a:rPr lang="en-GB" dirty="0" smtClean="0"/>
              <a:t>.</a:t>
            </a:r>
            <a:endParaRPr lang="en-GB" dirty="0"/>
          </a:p>
          <a:p>
            <a:r>
              <a:rPr lang="en-GB" b="1" dirty="0"/>
              <a:t>Convenience</a:t>
            </a:r>
            <a:r>
              <a:rPr lang="en-GB" dirty="0"/>
              <a:t>: By enabling voters to cast their votes from anywhere with an internet connection, online voting apps can increase voter turnout by removing barriers such as long queues, travel distance, and time constraints.</a:t>
            </a:r>
          </a:p>
          <a:p>
            <a:r>
              <a:rPr lang="en-GB" b="1" dirty="0"/>
              <a:t>Cost-Effectiveness</a:t>
            </a:r>
            <a:r>
              <a:rPr lang="en-GB" dirty="0"/>
              <a:t>: Online voting can potentially reduce the costs associated with traditional paper-based voting systems, such as printing ballots, staffing polling stations, and transportation of election materials.</a:t>
            </a:r>
          </a:p>
        </p:txBody>
      </p:sp>
      <p:pic>
        <p:nvPicPr>
          <p:cNvPr id="4" name="Picture 2" descr="Abstract background with futuristic elements">
            <a:extLst>
              <a:ext uri="{FF2B5EF4-FFF2-40B4-BE49-F238E27FC236}">
                <a16:creationId xmlns="" xmlns:a16="http://schemas.microsoft.com/office/drawing/2014/main" id="{2DFFDD78-8193-B6B6-8529-33E2B45BE7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2980" y="1070342"/>
            <a:ext cx="4045195" cy="269464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31568" y="92098"/>
            <a:ext cx="3973364" cy="307777"/>
          </a:xfrm>
          <a:prstGeom prst="rect">
            <a:avLst/>
          </a:prstGeom>
          <a:solidFill>
            <a:srgbClr val="223366"/>
          </a:solidFill>
        </p:spPr>
        <p:txBody>
          <a:bodyPr wrap="square" rtlCol="0">
            <a:spAutoFit/>
          </a:bodyPr>
          <a:lstStyle/>
          <a:p>
            <a:r>
              <a:rPr lang="en-GB" b="1" dirty="0" smtClean="0">
                <a:solidFill>
                  <a:schemeClr val="bg1"/>
                </a:solidFill>
              </a:rPr>
              <a:t>Voting </a:t>
            </a:r>
            <a:r>
              <a:rPr lang="en-GB" b="1" dirty="0">
                <a:solidFill>
                  <a:schemeClr val="bg1"/>
                </a:solidFill>
              </a:rPr>
              <a:t>W</a:t>
            </a:r>
            <a:r>
              <a:rPr lang="en-GB" b="1" dirty="0" smtClean="0">
                <a:solidFill>
                  <a:schemeClr val="bg1"/>
                </a:solidFill>
              </a:rPr>
              <a:t>eb Application</a:t>
            </a:r>
            <a:endParaRPr lang="en-IN" b="1" dirty="0">
              <a:solidFill>
                <a:schemeClr val="bg1"/>
              </a:solidFill>
            </a:endParaRPr>
          </a:p>
        </p:txBody>
      </p:sp>
    </p:spTree>
    <p:extLst>
      <p:ext uri="{BB962C8B-B14F-4D97-AF65-F5344CB8AC3E}">
        <p14:creationId xmlns:p14="http://schemas.microsoft.com/office/powerpoint/2010/main" val="27761585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Video of the Project</a:t>
            </a:r>
          </a:p>
        </p:txBody>
      </p:sp>
      <p:sp>
        <p:nvSpPr>
          <p:cNvPr id="5" name="TextBox 4"/>
          <p:cNvSpPr txBox="1"/>
          <p:nvPr/>
        </p:nvSpPr>
        <p:spPr>
          <a:xfrm>
            <a:off x="131568" y="92098"/>
            <a:ext cx="3973364" cy="307777"/>
          </a:xfrm>
          <a:prstGeom prst="rect">
            <a:avLst/>
          </a:prstGeom>
          <a:solidFill>
            <a:srgbClr val="223366"/>
          </a:solidFill>
        </p:spPr>
        <p:txBody>
          <a:bodyPr wrap="square" rtlCol="0">
            <a:spAutoFit/>
          </a:bodyPr>
          <a:lstStyle/>
          <a:p>
            <a:r>
              <a:rPr lang="en-GB" b="1" dirty="0" smtClean="0">
                <a:solidFill>
                  <a:schemeClr val="bg1"/>
                </a:solidFill>
              </a:rPr>
              <a:t>Voting </a:t>
            </a:r>
            <a:r>
              <a:rPr lang="en-GB" b="1" dirty="0">
                <a:solidFill>
                  <a:schemeClr val="bg1"/>
                </a:solidFill>
              </a:rPr>
              <a:t>W</a:t>
            </a:r>
            <a:r>
              <a:rPr lang="en-GB" b="1" dirty="0" smtClean="0">
                <a:solidFill>
                  <a:schemeClr val="bg1"/>
                </a:solidFill>
              </a:rPr>
              <a:t>eb Application</a:t>
            </a:r>
            <a:endParaRPr lang="en-IN" b="1" dirty="0">
              <a:solidFill>
                <a:schemeClr val="bg1"/>
              </a:solidFill>
            </a:endParaRPr>
          </a:p>
        </p:txBody>
      </p:sp>
      <p:pic>
        <p:nvPicPr>
          <p:cNvPr id="6" name="output video">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235868" y="964067"/>
            <a:ext cx="6965158" cy="3917901"/>
          </a:xfrm>
          <a:prstGeom prst="rect">
            <a:avLst/>
          </a:prstGeom>
        </p:spPr>
      </p:pic>
    </p:spTree>
    <p:extLst>
      <p:ext uri="{BB962C8B-B14F-4D97-AF65-F5344CB8AC3E}">
        <p14:creationId xmlns:p14="http://schemas.microsoft.com/office/powerpoint/2010/main" val="94365763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 xmlns:a16="http://schemas.microsoft.com/office/drawing/2014/main" id="{8D66D476-62A2-1223-50DE-D356C5F99B3C}"/>
              </a:ext>
            </a:extLst>
          </p:cNvPr>
          <p:cNvSpPr txBox="1">
            <a:spLocks/>
          </p:cNvSpPr>
          <p:nvPr/>
        </p:nvSpPr>
        <p:spPr>
          <a:xfrm>
            <a:off x="123209" y="573002"/>
            <a:ext cx="293608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Conclusion</a:t>
            </a:r>
            <a:endParaRPr lang="en-US" sz="1600" dirty="0">
              <a:solidFill>
                <a:srgbClr val="213163"/>
              </a:solidFill>
            </a:endParaRPr>
          </a:p>
        </p:txBody>
      </p:sp>
      <p:sp>
        <p:nvSpPr>
          <p:cNvPr id="3" name="Google Shape;62;g5fab984687_2_0">
            <a:extLst>
              <a:ext uri="{FF2B5EF4-FFF2-40B4-BE49-F238E27FC236}">
                <a16:creationId xmlns="" xmlns:a16="http://schemas.microsoft.com/office/drawing/2014/main" id="{AE76DA37-EEF4-E854-985B-BBFC06857B90}"/>
              </a:ext>
            </a:extLst>
          </p:cNvPr>
          <p:cNvSpPr txBox="1">
            <a:spLocks/>
          </p:cNvSpPr>
          <p:nvPr/>
        </p:nvSpPr>
        <p:spPr>
          <a:xfrm>
            <a:off x="185737" y="1061211"/>
            <a:ext cx="4386264" cy="2215961"/>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736" indent="-173736">
              <a:spcAft>
                <a:spcPts val="800"/>
              </a:spcAft>
              <a:buClr>
                <a:srgbClr val="213163"/>
              </a:buClr>
              <a:buFont typeface="Arial" panose="020B0604020202020204" pitchFamily="34" charset="0"/>
              <a:buChar char="•"/>
            </a:pPr>
            <a:r>
              <a:rPr lang="en-US" dirty="0"/>
              <a:t>Our project represents a significant advancement in </a:t>
            </a:r>
            <a:r>
              <a:rPr lang="en-US" dirty="0" smtClean="0"/>
              <a:t>online voting application.</a:t>
            </a:r>
            <a:endParaRPr lang="en-US" dirty="0"/>
          </a:p>
          <a:p>
            <a:pPr marL="173736" indent="-173736">
              <a:spcAft>
                <a:spcPts val="800"/>
              </a:spcAft>
              <a:buClr>
                <a:srgbClr val="213163"/>
              </a:buClr>
              <a:buFont typeface="Arial" panose="020B0604020202020204" pitchFamily="34" charset="0"/>
              <a:buChar char="•"/>
            </a:pPr>
            <a:r>
              <a:rPr lang="en-GB" dirty="0"/>
              <a:t>online voting applications offer a promising avenue for enhancing accessibility, efficiency, and security in the electoral process. </a:t>
            </a:r>
            <a:endParaRPr lang="en-GB" dirty="0" smtClean="0"/>
          </a:p>
          <a:p>
            <a:pPr marL="173736" indent="-173736">
              <a:spcAft>
                <a:spcPts val="800"/>
              </a:spcAft>
              <a:buClr>
                <a:srgbClr val="213163"/>
              </a:buClr>
              <a:buFont typeface="Arial" panose="020B0604020202020204" pitchFamily="34" charset="0"/>
              <a:buChar char="•"/>
            </a:pPr>
            <a:r>
              <a:rPr lang="en-GB" dirty="0" smtClean="0"/>
              <a:t>However</a:t>
            </a:r>
            <a:r>
              <a:rPr lang="en-GB" dirty="0"/>
              <a:t>, their successful implementation requires rigorous attention to security measures, regulatory frameworks, and public trust-building efforts.</a:t>
            </a:r>
            <a:endParaRPr lang="en-US" dirty="0"/>
          </a:p>
        </p:txBody>
      </p:sp>
      <p:pic>
        <p:nvPicPr>
          <p:cNvPr id="3074" name="Picture 2" descr="A pen and papers with check marks&#10;&#10;Description automatically generated">
            <a:extLst>
              <a:ext uri="{FF2B5EF4-FFF2-40B4-BE49-F238E27FC236}">
                <a16:creationId xmlns="" xmlns:a16="http://schemas.microsoft.com/office/drawing/2014/main" id="{FDC453B0-C424-D95C-6012-33EEA3EB0D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30201" y="1061211"/>
            <a:ext cx="4174722" cy="294513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31568" y="92098"/>
            <a:ext cx="3973364" cy="307777"/>
          </a:xfrm>
          <a:prstGeom prst="rect">
            <a:avLst/>
          </a:prstGeom>
          <a:solidFill>
            <a:srgbClr val="223366"/>
          </a:solidFill>
        </p:spPr>
        <p:txBody>
          <a:bodyPr wrap="square" rtlCol="0">
            <a:spAutoFit/>
          </a:bodyPr>
          <a:lstStyle/>
          <a:p>
            <a:r>
              <a:rPr lang="en-GB" b="1" dirty="0" smtClean="0">
                <a:solidFill>
                  <a:schemeClr val="bg1"/>
                </a:solidFill>
              </a:rPr>
              <a:t>Voting </a:t>
            </a:r>
            <a:r>
              <a:rPr lang="en-GB" b="1" dirty="0">
                <a:solidFill>
                  <a:schemeClr val="bg1"/>
                </a:solidFill>
              </a:rPr>
              <a:t>W</a:t>
            </a:r>
            <a:r>
              <a:rPr lang="en-GB" b="1" dirty="0" smtClean="0">
                <a:solidFill>
                  <a:schemeClr val="bg1"/>
                </a:solidFill>
              </a:rPr>
              <a:t>eb Application</a:t>
            </a:r>
            <a:endParaRPr lang="en-IN" b="1" dirty="0">
              <a:solidFill>
                <a:schemeClr val="bg1"/>
              </a:solidFill>
            </a:endParaRPr>
          </a:p>
        </p:txBody>
      </p:sp>
    </p:spTree>
    <p:extLst>
      <p:ext uri="{BB962C8B-B14F-4D97-AF65-F5344CB8AC3E}">
        <p14:creationId xmlns:p14="http://schemas.microsoft.com/office/powerpoint/2010/main" val="17797082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62;g5fab984687_2_0">
            <a:extLst>
              <a:ext uri="{FF2B5EF4-FFF2-40B4-BE49-F238E27FC236}">
                <a16:creationId xmlns="" xmlns:a16="http://schemas.microsoft.com/office/drawing/2014/main" id="{AE76DA37-EEF4-E854-985B-BBFC06857B90}"/>
              </a:ext>
            </a:extLst>
          </p:cNvPr>
          <p:cNvSpPr txBox="1">
            <a:spLocks/>
          </p:cNvSpPr>
          <p:nvPr/>
        </p:nvSpPr>
        <p:spPr>
          <a:xfrm>
            <a:off x="3161462" y="2041411"/>
            <a:ext cx="2821075" cy="5303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Bef>
                <a:spcPts val="600"/>
              </a:spcBef>
            </a:pPr>
            <a:r>
              <a:rPr lang="en-US" sz="3000" b="1"/>
              <a:t>Thank you!</a:t>
            </a:r>
          </a:p>
        </p:txBody>
      </p:sp>
      <p:sp>
        <p:nvSpPr>
          <p:cNvPr id="4" name="TextBox 3"/>
          <p:cNvSpPr txBox="1"/>
          <p:nvPr/>
        </p:nvSpPr>
        <p:spPr>
          <a:xfrm>
            <a:off x="131568" y="92098"/>
            <a:ext cx="3973364" cy="307777"/>
          </a:xfrm>
          <a:prstGeom prst="rect">
            <a:avLst/>
          </a:prstGeom>
          <a:solidFill>
            <a:srgbClr val="223366"/>
          </a:solidFill>
        </p:spPr>
        <p:txBody>
          <a:bodyPr wrap="square" rtlCol="0">
            <a:spAutoFit/>
          </a:bodyPr>
          <a:lstStyle/>
          <a:p>
            <a:r>
              <a:rPr lang="en-GB" b="1" dirty="0" smtClean="0">
                <a:solidFill>
                  <a:schemeClr val="bg1"/>
                </a:solidFill>
              </a:rPr>
              <a:t>Voting </a:t>
            </a:r>
            <a:r>
              <a:rPr lang="en-GB" b="1" dirty="0">
                <a:solidFill>
                  <a:schemeClr val="bg1"/>
                </a:solidFill>
              </a:rPr>
              <a:t>W</a:t>
            </a:r>
            <a:r>
              <a:rPr lang="en-GB" b="1" dirty="0" smtClean="0">
                <a:solidFill>
                  <a:schemeClr val="bg1"/>
                </a:solidFill>
              </a:rPr>
              <a:t>eb Application</a:t>
            </a:r>
            <a:endParaRPr lang="en-IN" b="1" dirty="0">
              <a:solidFill>
                <a:schemeClr val="bg1"/>
              </a:solidFill>
            </a:endParaRPr>
          </a:p>
        </p:txBody>
      </p:sp>
    </p:spTree>
    <p:extLst>
      <p:ext uri="{BB962C8B-B14F-4D97-AF65-F5344CB8AC3E}">
        <p14:creationId xmlns:p14="http://schemas.microsoft.com/office/powerpoint/2010/main" val="18823782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3" name="TextBox 2">
            <a:extLst>
              <a:ext uri="{FF2B5EF4-FFF2-40B4-BE49-F238E27FC236}">
                <a16:creationId xmlns="" xmlns:a16="http://schemas.microsoft.com/office/drawing/2014/main" id="{37614006-D2E9-31D1-7F3E-A26C1C892A99}"/>
              </a:ext>
            </a:extLst>
          </p:cNvPr>
          <p:cNvSpPr txBox="1"/>
          <p:nvPr/>
        </p:nvSpPr>
        <p:spPr>
          <a:xfrm>
            <a:off x="904970" y="2279362"/>
            <a:ext cx="7334060" cy="584775"/>
          </a:xfrm>
          <a:prstGeom prst="rect">
            <a:avLst/>
          </a:prstGeom>
          <a:noFill/>
        </p:spPr>
        <p:txBody>
          <a:bodyPr wrap="none" rtlCol="0">
            <a:spAutoFit/>
          </a:bodyPr>
          <a:lstStyle/>
          <a:p>
            <a:pPr algn="ctr"/>
            <a:r>
              <a:rPr lang="en-US" sz="1800" b="1" dirty="0">
                <a:solidFill>
                  <a:schemeClr val="tx1"/>
                </a:solidFill>
              </a:rPr>
              <a:t>Disclaimer</a:t>
            </a:r>
          </a:p>
          <a:p>
            <a:pPr algn="ctr"/>
            <a:r>
              <a:rPr lang="en-US" dirty="0">
                <a:solidFill>
                  <a:schemeClr val="tx1"/>
                </a:solidFill>
              </a:rPr>
              <a:t>The content is curated from online/offline resources and used for educational purpose only</a:t>
            </a:r>
          </a:p>
        </p:txBody>
      </p:sp>
      <p:sp>
        <p:nvSpPr>
          <p:cNvPr id="2" name="TextBox 1"/>
          <p:cNvSpPr txBox="1"/>
          <p:nvPr/>
        </p:nvSpPr>
        <p:spPr>
          <a:xfrm>
            <a:off x="131568" y="92098"/>
            <a:ext cx="3973364" cy="307777"/>
          </a:xfrm>
          <a:prstGeom prst="rect">
            <a:avLst/>
          </a:prstGeom>
          <a:solidFill>
            <a:srgbClr val="223366"/>
          </a:solidFill>
        </p:spPr>
        <p:txBody>
          <a:bodyPr wrap="square" rtlCol="0">
            <a:spAutoFit/>
          </a:bodyPr>
          <a:lstStyle/>
          <a:p>
            <a:r>
              <a:rPr lang="en-GB" b="1" dirty="0" smtClean="0">
                <a:solidFill>
                  <a:schemeClr val="bg1"/>
                </a:solidFill>
              </a:rPr>
              <a:t>Voting </a:t>
            </a:r>
            <a:r>
              <a:rPr lang="en-GB" b="1" dirty="0">
                <a:solidFill>
                  <a:schemeClr val="bg1"/>
                </a:solidFill>
              </a:rPr>
              <a:t>W</a:t>
            </a:r>
            <a:r>
              <a:rPr lang="en-GB" b="1" dirty="0" smtClean="0">
                <a:solidFill>
                  <a:schemeClr val="bg1"/>
                </a:solidFill>
              </a:rPr>
              <a:t>eb Application</a:t>
            </a:r>
            <a:endParaRPr lang="en-IN" b="1" dirty="0">
              <a:solidFill>
                <a:schemeClr val="bg1"/>
              </a:solidFill>
            </a:endParaRPr>
          </a:p>
        </p:txBody>
      </p:sp>
    </p:spTree>
    <p:extLst>
      <p:ext uri="{BB962C8B-B14F-4D97-AF65-F5344CB8AC3E}">
        <p14:creationId xmlns:p14="http://schemas.microsoft.com/office/powerpoint/2010/main" val="33497491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26467" y="566209"/>
            <a:ext cx="4445533"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sz="1600" b="1" dirty="0" smtClean="0">
                <a:solidFill>
                  <a:srgbClr val="213163"/>
                </a:solidFill>
              </a:rPr>
              <a:t>Project </a:t>
            </a:r>
            <a:r>
              <a:rPr lang="en-US" sz="1600" b="1" dirty="0">
                <a:solidFill>
                  <a:srgbClr val="213163"/>
                </a:solidFill>
              </a:rPr>
              <a:t>Outline</a:t>
            </a:r>
          </a:p>
        </p:txBody>
      </p:sp>
      <p:sp>
        <p:nvSpPr>
          <p:cNvPr id="62" name="Google Shape;62;g5fab984687_2_0"/>
          <p:cNvSpPr txBox="1">
            <a:spLocks noGrp="1"/>
          </p:cNvSpPr>
          <p:nvPr>
            <p:ph type="body" idx="4294967295"/>
          </p:nvPr>
        </p:nvSpPr>
        <p:spPr>
          <a:xfrm>
            <a:off x="126468" y="1054419"/>
            <a:ext cx="4594388" cy="3046958"/>
          </a:xfrm>
          <a:prstGeom prst="rect">
            <a:avLst/>
          </a:prstGeom>
          <a:noFill/>
          <a:ln>
            <a:noFill/>
          </a:ln>
        </p:spPr>
        <p:txBody>
          <a:bodyPr spcFirstLastPara="1" wrap="square" lIns="91425" tIns="91425" rIns="91425" bIns="91425" anchor="t" anchorCtr="0">
            <a:spAutoFit/>
          </a:bodyPr>
          <a:lstStyle/>
          <a:p>
            <a:pPr marL="173736" indent="-173736">
              <a:spcAft>
                <a:spcPts val="800"/>
              </a:spcAft>
              <a:buClr>
                <a:srgbClr val="213163"/>
              </a:buClr>
              <a:buFont typeface="Arial" panose="020B0604020202020204" pitchFamily="34" charset="0"/>
              <a:buChar char="•"/>
            </a:pPr>
            <a:r>
              <a:rPr lang="en-US" dirty="0"/>
              <a:t>Abstract</a:t>
            </a:r>
          </a:p>
          <a:p>
            <a:pPr marL="173736" indent="-173736">
              <a:spcAft>
                <a:spcPts val="800"/>
              </a:spcAft>
              <a:buClr>
                <a:srgbClr val="213163"/>
              </a:buClr>
              <a:buFont typeface="Arial" panose="020B0604020202020204" pitchFamily="34" charset="0"/>
              <a:buChar char="•"/>
            </a:pPr>
            <a:r>
              <a:rPr lang="en-US" dirty="0"/>
              <a:t>Problem Statement</a:t>
            </a:r>
          </a:p>
          <a:p>
            <a:pPr marL="173736" indent="-173736">
              <a:spcAft>
                <a:spcPts val="800"/>
              </a:spcAft>
              <a:buClr>
                <a:srgbClr val="213163"/>
              </a:buClr>
              <a:buFont typeface="Arial" panose="020B0604020202020204" pitchFamily="34" charset="0"/>
              <a:buChar char="•"/>
            </a:pPr>
            <a:r>
              <a:rPr lang="en-US" dirty="0"/>
              <a:t>Aims, Objective &amp; Proposed System/Solution </a:t>
            </a:r>
          </a:p>
          <a:p>
            <a:pPr marL="173736" indent="-173736">
              <a:spcAft>
                <a:spcPts val="800"/>
              </a:spcAft>
              <a:buClr>
                <a:srgbClr val="213163"/>
              </a:buClr>
              <a:buFont typeface="Arial" panose="020B0604020202020204" pitchFamily="34" charset="0"/>
              <a:buChar char="•"/>
            </a:pPr>
            <a:r>
              <a:rPr lang="en-US" dirty="0"/>
              <a:t>System Deployment Approach</a:t>
            </a:r>
          </a:p>
          <a:p>
            <a:pPr marL="173736" indent="-173736">
              <a:spcAft>
                <a:spcPts val="800"/>
              </a:spcAft>
              <a:buClr>
                <a:srgbClr val="213163"/>
              </a:buClr>
              <a:buFont typeface="Arial" panose="020B0604020202020204" pitchFamily="34" charset="0"/>
              <a:buChar char="•"/>
            </a:pPr>
            <a:r>
              <a:rPr lang="en-US" dirty="0"/>
              <a:t>Model Development &amp; Algorithm</a:t>
            </a:r>
          </a:p>
          <a:p>
            <a:pPr marL="173736" indent="-173736">
              <a:spcAft>
                <a:spcPts val="800"/>
              </a:spcAft>
              <a:buClr>
                <a:srgbClr val="213163"/>
              </a:buClr>
              <a:buFont typeface="Arial" panose="020B0604020202020204" pitchFamily="34" charset="0"/>
              <a:buChar char="•"/>
            </a:pPr>
            <a:r>
              <a:rPr lang="en-US" dirty="0"/>
              <a:t>Future Scope</a:t>
            </a:r>
          </a:p>
          <a:p>
            <a:pPr marL="173736" indent="-173736">
              <a:spcAft>
                <a:spcPts val="800"/>
              </a:spcAft>
              <a:buClr>
                <a:srgbClr val="213163"/>
              </a:buClr>
              <a:buFont typeface="Arial" panose="020B0604020202020204" pitchFamily="34" charset="0"/>
              <a:buChar char="•"/>
            </a:pPr>
            <a:r>
              <a:rPr lang="en-US" dirty="0"/>
              <a:t>Video of the Project</a:t>
            </a:r>
          </a:p>
          <a:p>
            <a:pPr marL="173736" indent="-173736">
              <a:spcAft>
                <a:spcPts val="800"/>
              </a:spcAft>
              <a:buClr>
                <a:srgbClr val="213163"/>
              </a:buClr>
              <a:buFont typeface="Arial" panose="020B0604020202020204" pitchFamily="34" charset="0"/>
              <a:buChar char="•"/>
            </a:pPr>
            <a:r>
              <a:rPr lang="en-US" dirty="0"/>
              <a:t>Conclusion</a:t>
            </a:r>
          </a:p>
          <a:p>
            <a:pPr marL="173736" indent="-173736">
              <a:spcAft>
                <a:spcPts val="800"/>
              </a:spcAft>
              <a:buClr>
                <a:srgbClr val="213163"/>
              </a:buClr>
              <a:buFont typeface="Arial" panose="020B0604020202020204" pitchFamily="34" charset="0"/>
              <a:buChar char="•"/>
            </a:pPr>
            <a:r>
              <a:rPr lang="en-US" dirty="0"/>
              <a:t>Reference</a:t>
            </a:r>
          </a:p>
        </p:txBody>
      </p:sp>
      <p:pic>
        <p:nvPicPr>
          <p:cNvPr id="4" name="Picture 3">
            <a:extLst>
              <a:ext uri="{FF2B5EF4-FFF2-40B4-BE49-F238E27FC236}">
                <a16:creationId xmlns="" xmlns:a16="http://schemas.microsoft.com/office/drawing/2014/main" id="{FE6ACA23-A691-BBFF-54D8-448548EFD8C2}"/>
              </a:ext>
            </a:extLst>
          </p:cNvPr>
          <p:cNvPicPr>
            <a:picLocks noChangeAspect="1"/>
          </p:cNvPicPr>
          <p:nvPr/>
        </p:nvPicPr>
        <p:blipFill>
          <a:blip r:embed="rId3"/>
          <a:stretch>
            <a:fillRect/>
          </a:stretch>
        </p:blipFill>
        <p:spPr>
          <a:xfrm>
            <a:off x="5413790" y="1047750"/>
            <a:ext cx="3194940" cy="3194940"/>
          </a:xfrm>
          <a:prstGeom prst="rect">
            <a:avLst/>
          </a:prstGeom>
          <a:effectLst>
            <a:outerShdw blurRad="50800" dist="38100" dir="5400000" algn="t" rotWithShape="0">
              <a:prstClr val="black">
                <a:alpha val="40000"/>
              </a:prstClr>
            </a:outerShdw>
          </a:effectLst>
        </p:spPr>
      </p:pic>
      <p:sp>
        <p:nvSpPr>
          <p:cNvPr id="5" name="TextBox 4"/>
          <p:cNvSpPr txBox="1"/>
          <p:nvPr/>
        </p:nvSpPr>
        <p:spPr>
          <a:xfrm>
            <a:off x="131568" y="92098"/>
            <a:ext cx="3973364" cy="307777"/>
          </a:xfrm>
          <a:prstGeom prst="rect">
            <a:avLst/>
          </a:prstGeom>
          <a:solidFill>
            <a:srgbClr val="223366"/>
          </a:solidFill>
        </p:spPr>
        <p:txBody>
          <a:bodyPr wrap="square" rtlCol="0">
            <a:spAutoFit/>
          </a:bodyPr>
          <a:lstStyle/>
          <a:p>
            <a:r>
              <a:rPr lang="en-GB" b="1" dirty="0" smtClean="0">
                <a:solidFill>
                  <a:schemeClr val="bg1"/>
                </a:solidFill>
              </a:rPr>
              <a:t>Voting </a:t>
            </a:r>
            <a:r>
              <a:rPr lang="en-GB" b="1" dirty="0">
                <a:solidFill>
                  <a:schemeClr val="bg1"/>
                </a:solidFill>
              </a:rPr>
              <a:t>W</a:t>
            </a:r>
            <a:r>
              <a:rPr lang="en-GB" b="1" dirty="0" smtClean="0">
                <a:solidFill>
                  <a:schemeClr val="bg1"/>
                </a:solidFill>
              </a:rPr>
              <a:t>eb Application</a:t>
            </a:r>
            <a:endParaRPr lang="en-IN" b="1" dirty="0">
              <a:solidFill>
                <a:schemeClr val="bg1"/>
              </a:solidFill>
            </a:endParaRPr>
          </a:p>
        </p:txBody>
      </p:sp>
    </p:spTree>
    <p:extLst>
      <p:ext uri="{BB962C8B-B14F-4D97-AF65-F5344CB8AC3E}">
        <p14:creationId xmlns:p14="http://schemas.microsoft.com/office/powerpoint/2010/main" val="8570683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 xmlns:a16="http://schemas.microsoft.com/office/drawing/2014/main" id="{B6E6F345-B602-EC4B-B8B2-B4CAA1DC1D46}"/>
              </a:ext>
            </a:extLst>
          </p:cNvPr>
          <p:cNvSpPr txBox="1"/>
          <p:nvPr/>
        </p:nvSpPr>
        <p:spPr>
          <a:xfrm>
            <a:off x="134935" y="1059838"/>
            <a:ext cx="4437065" cy="3539430"/>
          </a:xfrm>
          <a:prstGeom prst="rect">
            <a:avLst/>
          </a:prstGeom>
          <a:noFill/>
        </p:spPr>
        <p:txBody>
          <a:bodyPr wrap="square" lIns="91440" tIns="45720" rIns="91440" bIns="45720" anchor="t">
            <a:spAutoFit/>
          </a:bodyPr>
          <a:lstStyle/>
          <a:p>
            <a:pPr algn="just" fontAlgn="base">
              <a:spcAft>
                <a:spcPts val="800"/>
              </a:spcAft>
              <a:buClr>
                <a:srgbClr val="213163"/>
              </a:buClr>
            </a:pPr>
            <a:r>
              <a:rPr lang="en-GB" dirty="0"/>
              <a:t>This abstract outlines the development of a comprehensive voting application aimed at enhancing democratic processes and citizen engagement. The voting app utilizes modern technology to streamline the voting process, ensuring accessibility, security, and efficiency. Key features include voter registration, candidate information dissemination, secure ballot casting, and real-time result tracking. The app employs robust encryption techniques to safeguard voter data and prevent tampering or fraud. Additionally, it offers multi-platform compatibility, enabling users to vote conveniently via smartphones, tablets, or desktop computers. The development of this voting app underscores a commitment to democratization, transparency, and civic participation in the digital age.</a:t>
            </a:r>
            <a:endParaRPr lang="en-US" b="0" i="0" dirty="0">
              <a:solidFill>
                <a:srgbClr val="000000"/>
              </a:solidFill>
              <a:effectLst/>
            </a:endParaRPr>
          </a:p>
        </p:txBody>
      </p:sp>
      <p:sp>
        <p:nvSpPr>
          <p:cNvPr id="7" name="Google Shape;61;g5fab984687_2_0">
            <a:extLst>
              <a:ext uri="{FF2B5EF4-FFF2-40B4-BE49-F238E27FC236}">
                <a16:creationId xmlns=""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Abstract</a:t>
            </a:r>
          </a:p>
        </p:txBody>
      </p:sp>
      <p:grpSp>
        <p:nvGrpSpPr>
          <p:cNvPr id="2" name="Group 1">
            <a:extLst>
              <a:ext uri="{FF2B5EF4-FFF2-40B4-BE49-F238E27FC236}">
                <a16:creationId xmlns="" xmlns:a16="http://schemas.microsoft.com/office/drawing/2014/main" id="{04E526CE-9EDA-9855-A718-7E9F0DCA759E}"/>
              </a:ext>
            </a:extLst>
          </p:cNvPr>
          <p:cNvGrpSpPr/>
          <p:nvPr/>
        </p:nvGrpSpPr>
        <p:grpSpPr>
          <a:xfrm>
            <a:off x="4879857" y="950917"/>
            <a:ext cx="3986766" cy="3986766"/>
            <a:chOff x="5001834" y="864388"/>
            <a:chExt cx="3986766" cy="3986766"/>
          </a:xfrm>
        </p:grpSpPr>
        <p:pic>
          <p:nvPicPr>
            <p:cNvPr id="8" name="Picture 7" descr="A screenshot of a device&#10;&#10;Description automatically generated">
              <a:extLst>
                <a:ext uri="{FF2B5EF4-FFF2-40B4-BE49-F238E27FC236}">
                  <a16:creationId xmlns="" xmlns:a16="http://schemas.microsoft.com/office/drawing/2014/main" id="{9E5893E1-B894-EA83-246C-0776C3A7B4CE}"/>
                </a:ext>
              </a:extLst>
            </p:cNvPr>
            <p:cNvPicPr>
              <a:picLocks noChangeAspect="1"/>
            </p:cNvPicPr>
            <p:nvPr/>
          </p:nvPicPr>
          <p:blipFill>
            <a:blip r:embed="rId3"/>
            <a:stretch>
              <a:fillRect/>
            </a:stretch>
          </p:blipFill>
          <p:spPr>
            <a:xfrm>
              <a:off x="5001834" y="864388"/>
              <a:ext cx="3986766" cy="3986766"/>
            </a:xfrm>
            <a:prstGeom prst="rect">
              <a:avLst/>
            </a:prstGeom>
          </p:spPr>
        </p:pic>
        <p:pic>
          <p:nvPicPr>
            <p:cNvPr id="9" name="Picture 8" descr="Businessman fist on chin">
              <a:extLst>
                <a:ext uri="{FF2B5EF4-FFF2-40B4-BE49-F238E27FC236}">
                  <a16:creationId xmlns="" xmlns:a16="http://schemas.microsoft.com/office/drawing/2014/main" id="{EB5C4C72-E6C0-61C6-AA0A-7DCBB4DACB82}"/>
                </a:ext>
              </a:extLst>
            </p:cNvPr>
            <p:cNvPicPr>
              <a:picLocks noChangeAspect="1"/>
            </p:cNvPicPr>
            <p:nvPr/>
          </p:nvPicPr>
          <p:blipFill rotWithShape="1">
            <a:blip r:embed="rId4"/>
            <a:srcRect b="62888"/>
            <a:stretch/>
          </p:blipFill>
          <p:spPr>
            <a:xfrm flipH="1">
              <a:off x="6478945" y="2680677"/>
              <a:ext cx="1647824" cy="2016369"/>
            </a:xfrm>
            <a:prstGeom prst="rect">
              <a:avLst/>
            </a:prstGeom>
          </p:spPr>
        </p:pic>
      </p:grpSp>
      <p:sp>
        <p:nvSpPr>
          <p:cNvPr id="10" name="TextBox 9"/>
          <p:cNvSpPr txBox="1"/>
          <p:nvPr/>
        </p:nvSpPr>
        <p:spPr>
          <a:xfrm>
            <a:off x="131568" y="92098"/>
            <a:ext cx="3973364" cy="307777"/>
          </a:xfrm>
          <a:prstGeom prst="rect">
            <a:avLst/>
          </a:prstGeom>
          <a:solidFill>
            <a:srgbClr val="223366"/>
          </a:solidFill>
        </p:spPr>
        <p:txBody>
          <a:bodyPr wrap="square" rtlCol="0">
            <a:spAutoFit/>
          </a:bodyPr>
          <a:lstStyle/>
          <a:p>
            <a:r>
              <a:rPr lang="en-GB" b="1" dirty="0" smtClean="0">
                <a:solidFill>
                  <a:schemeClr val="bg1"/>
                </a:solidFill>
              </a:rPr>
              <a:t>Voting </a:t>
            </a:r>
            <a:r>
              <a:rPr lang="en-GB" b="1" dirty="0">
                <a:solidFill>
                  <a:schemeClr val="bg1"/>
                </a:solidFill>
              </a:rPr>
              <a:t>W</a:t>
            </a:r>
            <a:r>
              <a:rPr lang="en-GB" b="1" dirty="0" smtClean="0">
                <a:solidFill>
                  <a:schemeClr val="bg1"/>
                </a:solidFill>
              </a:rPr>
              <a:t>eb Application</a:t>
            </a:r>
            <a:endParaRPr lang="en-IN" b="1" dirty="0">
              <a:solidFill>
                <a:schemeClr val="bg1"/>
              </a:solidFill>
            </a:endParaRPr>
          </a:p>
        </p:txBody>
      </p:sp>
    </p:spTree>
    <p:extLst>
      <p:ext uri="{BB962C8B-B14F-4D97-AF65-F5344CB8AC3E}">
        <p14:creationId xmlns:p14="http://schemas.microsoft.com/office/powerpoint/2010/main" val="42289848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 xmlns:a16="http://schemas.microsoft.com/office/drawing/2014/main" id="{B6E6F345-B602-EC4B-B8B2-B4CAA1DC1D46}"/>
              </a:ext>
            </a:extLst>
          </p:cNvPr>
          <p:cNvSpPr txBox="1"/>
          <p:nvPr/>
        </p:nvSpPr>
        <p:spPr>
          <a:xfrm>
            <a:off x="134935" y="1059838"/>
            <a:ext cx="4437065" cy="3642023"/>
          </a:xfrm>
          <a:prstGeom prst="rect">
            <a:avLst/>
          </a:prstGeom>
          <a:noFill/>
        </p:spPr>
        <p:txBody>
          <a:bodyPr wrap="square" lIns="91440" tIns="45720" rIns="91440" bIns="45720" anchor="t">
            <a:spAutoFit/>
          </a:bodyPr>
          <a:lstStyle/>
          <a:p>
            <a:pPr marL="173736" indent="-173736" algn="just" fontAlgn="base">
              <a:spcAft>
                <a:spcPts val="800"/>
              </a:spcAft>
              <a:buClr>
                <a:srgbClr val="213163"/>
              </a:buClr>
              <a:buFont typeface="Arial" panose="020B0604020202020204" pitchFamily="34" charset="0"/>
              <a:buChar char="•"/>
            </a:pPr>
            <a:r>
              <a:rPr lang="en-GB" dirty="0"/>
              <a:t>Traditional paper-based voting systems are inefficient, prone to errors, and vulnerable to fraud, while accessibility barriers hinder participation. The COVID-19 pandemic has underscored the need for secure and accessible remote voting options. A robust voting application is essential to overcome these challenges, ensuring security, transparency, and inclusivity in the democratic process</a:t>
            </a:r>
            <a:r>
              <a:rPr lang="en-GB" dirty="0" smtClean="0"/>
              <a:t>.</a:t>
            </a:r>
          </a:p>
          <a:p>
            <a:pPr marL="173736" indent="-173736" algn="just" fontAlgn="base">
              <a:spcAft>
                <a:spcPts val="800"/>
              </a:spcAft>
              <a:buClr>
                <a:srgbClr val="213163"/>
              </a:buClr>
              <a:buFont typeface="Arial" panose="020B0604020202020204" pitchFamily="34" charset="0"/>
              <a:buChar char="•"/>
            </a:pPr>
            <a:r>
              <a:rPr lang="en-GB" dirty="0" smtClean="0"/>
              <a:t> </a:t>
            </a:r>
            <a:r>
              <a:rPr lang="en-GB" dirty="0"/>
              <a:t>Such an application must offer user-friendly interfaces, robust encryption, and multi-platform compatibility. It should also address concerns regarding data privacy and integrity. By leveraging technology, we can revitalize democratic participation and uphold the fundamental principles of fairness and accountability in elections.</a:t>
            </a:r>
            <a:r>
              <a:rPr lang="en-US" dirty="0"/>
              <a:t/>
            </a:r>
            <a:br>
              <a:rPr lang="en-US" dirty="0"/>
            </a:br>
            <a:endParaRPr lang="en-US" dirty="0"/>
          </a:p>
        </p:txBody>
      </p:sp>
      <p:sp>
        <p:nvSpPr>
          <p:cNvPr id="7" name="Google Shape;61;g5fab984687_2_0">
            <a:extLst>
              <a:ext uri="{FF2B5EF4-FFF2-40B4-BE49-F238E27FC236}">
                <a16:creationId xmlns=""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Problem Statement</a:t>
            </a:r>
          </a:p>
        </p:txBody>
      </p:sp>
      <p:grpSp>
        <p:nvGrpSpPr>
          <p:cNvPr id="12" name="Group 11">
            <a:extLst>
              <a:ext uri="{FF2B5EF4-FFF2-40B4-BE49-F238E27FC236}">
                <a16:creationId xmlns="" xmlns:a16="http://schemas.microsoft.com/office/drawing/2014/main" id="{14F5ABAD-A8DA-A8DF-F8C4-C14C82B99951}"/>
              </a:ext>
            </a:extLst>
          </p:cNvPr>
          <p:cNvGrpSpPr/>
          <p:nvPr/>
        </p:nvGrpSpPr>
        <p:grpSpPr>
          <a:xfrm>
            <a:off x="4914899" y="1006304"/>
            <a:ext cx="3774125" cy="3130892"/>
            <a:chOff x="4578211" y="760307"/>
            <a:chExt cx="4510006" cy="3741355"/>
          </a:xfrm>
        </p:grpSpPr>
        <p:pic>
          <p:nvPicPr>
            <p:cNvPr id="13" name="Picture 12" descr="A purple question mark with gears&#10;&#10;Description automatically generated">
              <a:extLst>
                <a:ext uri="{FF2B5EF4-FFF2-40B4-BE49-F238E27FC236}">
                  <a16:creationId xmlns="" xmlns:a16="http://schemas.microsoft.com/office/drawing/2014/main" id="{FCD19DDD-24D1-9DFA-7326-7D3292B3EA2E}"/>
                </a:ext>
              </a:extLst>
            </p:cNvPr>
            <p:cNvPicPr>
              <a:picLocks noChangeAspect="1"/>
            </p:cNvPicPr>
            <p:nvPr/>
          </p:nvPicPr>
          <p:blipFill rotWithShape="1">
            <a:blip r:embed="rId3"/>
            <a:srcRect l="11111" t="10028" r="10940" b="11567"/>
            <a:stretch/>
          </p:blipFill>
          <p:spPr>
            <a:xfrm>
              <a:off x="5486396" y="760307"/>
              <a:ext cx="3601821" cy="3622886"/>
            </a:xfrm>
            <a:prstGeom prst="rect">
              <a:avLst/>
            </a:prstGeom>
          </p:spPr>
        </p:pic>
        <p:pic>
          <p:nvPicPr>
            <p:cNvPr id="14" name="Picture 13" descr="Businessman with clipboard">
              <a:extLst>
                <a:ext uri="{FF2B5EF4-FFF2-40B4-BE49-F238E27FC236}">
                  <a16:creationId xmlns="" xmlns:a16="http://schemas.microsoft.com/office/drawing/2014/main" id="{CED06BA5-A255-EDB0-B2B5-9929866E3134}"/>
                </a:ext>
              </a:extLst>
            </p:cNvPr>
            <p:cNvPicPr>
              <a:picLocks noChangeAspect="1"/>
            </p:cNvPicPr>
            <p:nvPr/>
          </p:nvPicPr>
          <p:blipFill rotWithShape="1">
            <a:blip r:embed="rId4"/>
            <a:srcRect b="60168"/>
            <a:stretch/>
          </p:blipFill>
          <p:spPr>
            <a:xfrm>
              <a:off x="4578211" y="2188308"/>
              <a:ext cx="2340981" cy="2313354"/>
            </a:xfrm>
            <a:prstGeom prst="rect">
              <a:avLst/>
            </a:prstGeom>
          </p:spPr>
        </p:pic>
      </p:grpSp>
      <p:sp>
        <p:nvSpPr>
          <p:cNvPr id="8" name="TextBox 7"/>
          <p:cNvSpPr txBox="1"/>
          <p:nvPr/>
        </p:nvSpPr>
        <p:spPr>
          <a:xfrm>
            <a:off x="131568" y="92098"/>
            <a:ext cx="3973364" cy="307777"/>
          </a:xfrm>
          <a:prstGeom prst="rect">
            <a:avLst/>
          </a:prstGeom>
          <a:solidFill>
            <a:srgbClr val="223366"/>
          </a:solidFill>
        </p:spPr>
        <p:txBody>
          <a:bodyPr wrap="square" rtlCol="0">
            <a:spAutoFit/>
          </a:bodyPr>
          <a:lstStyle/>
          <a:p>
            <a:r>
              <a:rPr lang="en-GB" b="1" dirty="0" smtClean="0">
                <a:solidFill>
                  <a:schemeClr val="bg1"/>
                </a:solidFill>
              </a:rPr>
              <a:t>Voting </a:t>
            </a:r>
            <a:r>
              <a:rPr lang="en-GB" b="1" dirty="0">
                <a:solidFill>
                  <a:schemeClr val="bg1"/>
                </a:solidFill>
              </a:rPr>
              <a:t>W</a:t>
            </a:r>
            <a:r>
              <a:rPr lang="en-GB" b="1" dirty="0" smtClean="0">
                <a:solidFill>
                  <a:schemeClr val="bg1"/>
                </a:solidFill>
              </a:rPr>
              <a:t>eb Application</a:t>
            </a:r>
            <a:endParaRPr lang="en-IN" b="1" dirty="0">
              <a:solidFill>
                <a:schemeClr val="bg1"/>
              </a:solidFill>
            </a:endParaRPr>
          </a:p>
        </p:txBody>
      </p:sp>
    </p:spTree>
    <p:extLst>
      <p:ext uri="{BB962C8B-B14F-4D97-AF65-F5344CB8AC3E}">
        <p14:creationId xmlns:p14="http://schemas.microsoft.com/office/powerpoint/2010/main" val="6337141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 xmlns:a16="http://schemas.microsoft.com/office/drawing/2014/main" id="{B6E6F345-B602-EC4B-B8B2-B4CAA1DC1D46}"/>
              </a:ext>
            </a:extLst>
          </p:cNvPr>
          <p:cNvSpPr txBox="1"/>
          <p:nvPr/>
        </p:nvSpPr>
        <p:spPr>
          <a:xfrm>
            <a:off x="134935" y="1059838"/>
            <a:ext cx="8589965" cy="738664"/>
          </a:xfrm>
          <a:prstGeom prst="rect">
            <a:avLst/>
          </a:prstGeom>
          <a:noFill/>
        </p:spPr>
        <p:txBody>
          <a:bodyPr wrap="square" lIns="91440" tIns="45720" rIns="91440" bIns="45720" anchor="t">
            <a:spAutoFit/>
          </a:bodyPr>
          <a:lstStyle/>
          <a:p>
            <a:pPr fontAlgn="base">
              <a:spcAft>
                <a:spcPts val="800"/>
              </a:spcAft>
              <a:buClr>
                <a:srgbClr val="213163"/>
              </a:buClr>
            </a:pPr>
            <a:r>
              <a:rPr lang="en-US" b="1" i="0" dirty="0">
                <a:solidFill>
                  <a:srgbClr val="000000"/>
                </a:solidFill>
                <a:effectLst/>
              </a:rPr>
              <a:t>Aim: </a:t>
            </a:r>
            <a:r>
              <a:rPr lang="en-GB" dirty="0"/>
              <a:t>An online voting app where users securely log in, cast their votes, and view real-time results. Utilizes end-to-end encryption to protect voter privacy and prevent tampering. Offers intuitive interface for seamless navigation and accessibility.</a:t>
            </a:r>
            <a:endParaRPr lang="en-US" i="0" dirty="0">
              <a:solidFill>
                <a:srgbClr val="000000"/>
              </a:solidFill>
              <a:effectLst/>
            </a:endParaRPr>
          </a:p>
        </p:txBody>
      </p:sp>
      <p:sp>
        <p:nvSpPr>
          <p:cNvPr id="7" name="Google Shape;61;g5fab984687_2_0">
            <a:extLst>
              <a:ext uri="{FF2B5EF4-FFF2-40B4-BE49-F238E27FC236}">
                <a16:creationId xmlns=""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Aim and Objective</a:t>
            </a:r>
          </a:p>
        </p:txBody>
      </p:sp>
      <p:pic>
        <p:nvPicPr>
          <p:cNvPr id="2" name="Graphic 1" descr="Presentation with checklist with solid fill">
            <a:extLst>
              <a:ext uri="{FF2B5EF4-FFF2-40B4-BE49-F238E27FC236}">
                <a16:creationId xmlns="" xmlns:a16="http://schemas.microsoft.com/office/drawing/2014/main" id="{8A7E7372-02E7-C82A-33D7-3493BBA3A60D}"/>
              </a:ext>
            </a:extLst>
          </p:cNvPr>
          <p:cNvPicPr>
            <a:picLocks noChangeAspect="1"/>
          </p:cNvPicPr>
          <p:nvPr/>
        </p:nvPicPr>
        <p:blipFill rotWithShape="1">
          <a:blip r:embed="rId3">
            <a:extLst>
              <a:ext uri="{96DAC541-7B7A-43D3-8B79-37D633B846F1}">
                <asvg:svgBlip xmlns="" xmlns:asvg="http://schemas.microsoft.com/office/drawing/2016/SVG/main" r:embed="rId4"/>
              </a:ext>
            </a:extLst>
          </a:blip>
          <a:srcRect l="7515" t="10396" r="9870" b="8883"/>
          <a:stretch/>
        </p:blipFill>
        <p:spPr>
          <a:xfrm>
            <a:off x="3094566" y="2013945"/>
            <a:ext cx="2954867" cy="2887133"/>
          </a:xfrm>
          <a:prstGeom prst="rect">
            <a:avLst/>
          </a:prstGeom>
        </p:spPr>
      </p:pic>
      <p:sp>
        <p:nvSpPr>
          <p:cNvPr id="6" name="TextBox 5"/>
          <p:cNvSpPr txBox="1"/>
          <p:nvPr/>
        </p:nvSpPr>
        <p:spPr>
          <a:xfrm>
            <a:off x="131568" y="92098"/>
            <a:ext cx="3973364" cy="307777"/>
          </a:xfrm>
          <a:prstGeom prst="rect">
            <a:avLst/>
          </a:prstGeom>
          <a:solidFill>
            <a:srgbClr val="223366"/>
          </a:solidFill>
        </p:spPr>
        <p:txBody>
          <a:bodyPr wrap="square" rtlCol="0">
            <a:spAutoFit/>
          </a:bodyPr>
          <a:lstStyle/>
          <a:p>
            <a:r>
              <a:rPr lang="en-GB" b="1" dirty="0" smtClean="0">
                <a:solidFill>
                  <a:schemeClr val="bg1"/>
                </a:solidFill>
              </a:rPr>
              <a:t>Voting </a:t>
            </a:r>
            <a:r>
              <a:rPr lang="en-GB" b="1" dirty="0">
                <a:solidFill>
                  <a:schemeClr val="bg1"/>
                </a:solidFill>
              </a:rPr>
              <a:t>W</a:t>
            </a:r>
            <a:r>
              <a:rPr lang="en-GB" b="1" dirty="0" smtClean="0">
                <a:solidFill>
                  <a:schemeClr val="bg1"/>
                </a:solidFill>
              </a:rPr>
              <a:t>eb Application</a:t>
            </a:r>
            <a:endParaRPr lang="en-IN" b="1" dirty="0">
              <a:solidFill>
                <a:schemeClr val="bg1"/>
              </a:solidFill>
            </a:endParaRPr>
          </a:p>
        </p:txBody>
      </p:sp>
    </p:spTree>
    <p:extLst>
      <p:ext uri="{BB962C8B-B14F-4D97-AF65-F5344CB8AC3E}">
        <p14:creationId xmlns:p14="http://schemas.microsoft.com/office/powerpoint/2010/main" val="12427330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 xmlns:a16="http://schemas.microsoft.com/office/drawing/2014/main" id="{B6E6F345-B602-EC4B-B8B2-B4CAA1DC1D46}"/>
              </a:ext>
            </a:extLst>
          </p:cNvPr>
          <p:cNvSpPr txBox="1"/>
          <p:nvPr/>
        </p:nvSpPr>
        <p:spPr>
          <a:xfrm>
            <a:off x="134935" y="1059838"/>
            <a:ext cx="8650925" cy="3323987"/>
          </a:xfrm>
          <a:prstGeom prst="rect">
            <a:avLst/>
          </a:prstGeom>
          <a:noFill/>
        </p:spPr>
        <p:txBody>
          <a:bodyPr wrap="square" lIns="91440" tIns="45720" rIns="91440" bIns="45720" anchor="t">
            <a:spAutoFit/>
          </a:bodyPr>
          <a:lstStyle/>
          <a:p>
            <a:r>
              <a:rPr lang="en-GB" b="1" dirty="0"/>
              <a:t>User-friendly Interface</a:t>
            </a:r>
            <a:r>
              <a:rPr lang="en-GB" dirty="0"/>
              <a:t>: Ensure the app has an intuitive and easy-to-use interface for all users, regardless of their technological expertise</a:t>
            </a:r>
            <a:r>
              <a:rPr lang="en-GB" dirty="0" smtClean="0"/>
              <a:t>.</a:t>
            </a:r>
          </a:p>
          <a:p>
            <a:endParaRPr lang="en-GB" dirty="0"/>
          </a:p>
          <a:p>
            <a:r>
              <a:rPr lang="en-GB" b="1" dirty="0"/>
              <a:t>Secure Authentication</a:t>
            </a:r>
            <a:r>
              <a:rPr lang="en-GB" dirty="0"/>
              <a:t>: Implement robust authentication methods to verify the identity of voters and prevent fraudulent activities</a:t>
            </a:r>
            <a:r>
              <a:rPr lang="en-GB" dirty="0" smtClean="0"/>
              <a:t>.</a:t>
            </a:r>
          </a:p>
          <a:p>
            <a:endParaRPr lang="en-GB" dirty="0"/>
          </a:p>
          <a:p>
            <a:r>
              <a:rPr lang="en-GB" b="1" dirty="0"/>
              <a:t>Transparent Voting Process</a:t>
            </a:r>
            <a:r>
              <a:rPr lang="en-GB" dirty="0"/>
              <a:t>: Provide transparency throughout the voting process, including clear instructions, candidate information, and real-time updates on voting progress</a:t>
            </a:r>
            <a:r>
              <a:rPr lang="en-GB" dirty="0" smtClean="0"/>
              <a:t>.</a:t>
            </a:r>
          </a:p>
          <a:p>
            <a:endParaRPr lang="en-GB" dirty="0"/>
          </a:p>
          <a:p>
            <a:r>
              <a:rPr lang="en-GB" b="1" dirty="0"/>
              <a:t>Accessibility</a:t>
            </a:r>
            <a:r>
              <a:rPr lang="en-GB" dirty="0"/>
              <a:t>: Ensure the app is accessible to all users, including those with disabilities, by incorporating features like screen readers and adjustable font sizes</a:t>
            </a:r>
            <a:r>
              <a:rPr lang="en-GB" dirty="0" smtClean="0"/>
              <a:t>.</a:t>
            </a:r>
          </a:p>
          <a:p>
            <a:endParaRPr lang="en-GB" dirty="0"/>
          </a:p>
          <a:p>
            <a:r>
              <a:rPr lang="en-GB" b="1" dirty="0"/>
              <a:t>Reliability</a:t>
            </a:r>
            <a:r>
              <a:rPr lang="en-GB" dirty="0"/>
              <a:t>: Maintain a reliable voting system that can handle high traffic volumes without crashing or experiencing significant downtime</a:t>
            </a:r>
            <a:r>
              <a:rPr lang="en-GB" dirty="0" smtClean="0"/>
              <a:t>.</a:t>
            </a:r>
          </a:p>
          <a:p>
            <a:endParaRPr lang="en-GB" dirty="0"/>
          </a:p>
        </p:txBody>
      </p:sp>
      <p:sp>
        <p:nvSpPr>
          <p:cNvPr id="7" name="Google Shape;61;g5fab984687_2_0">
            <a:extLst>
              <a:ext uri="{FF2B5EF4-FFF2-40B4-BE49-F238E27FC236}">
                <a16:creationId xmlns="" xmlns:a16="http://schemas.microsoft.com/office/drawing/2014/main" id="{A7A03A39-BA45-DE51-2252-69EFA1EBDD4D}"/>
              </a:ext>
            </a:extLst>
          </p:cNvPr>
          <p:cNvSpPr txBox="1">
            <a:spLocks/>
          </p:cNvSpPr>
          <p:nvPr/>
        </p:nvSpPr>
        <p:spPr>
          <a:xfrm>
            <a:off x="134935" y="574406"/>
            <a:ext cx="4437065" cy="48543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Objectives</a:t>
            </a:r>
          </a:p>
        </p:txBody>
      </p:sp>
      <p:sp>
        <p:nvSpPr>
          <p:cNvPr id="5" name="TextBox 4"/>
          <p:cNvSpPr txBox="1"/>
          <p:nvPr/>
        </p:nvSpPr>
        <p:spPr>
          <a:xfrm>
            <a:off x="131568" y="92098"/>
            <a:ext cx="3973364" cy="307777"/>
          </a:xfrm>
          <a:prstGeom prst="rect">
            <a:avLst/>
          </a:prstGeom>
          <a:solidFill>
            <a:srgbClr val="223366"/>
          </a:solidFill>
        </p:spPr>
        <p:txBody>
          <a:bodyPr wrap="square" rtlCol="0">
            <a:spAutoFit/>
          </a:bodyPr>
          <a:lstStyle/>
          <a:p>
            <a:r>
              <a:rPr lang="en-GB" b="1" dirty="0" smtClean="0">
                <a:solidFill>
                  <a:schemeClr val="bg1"/>
                </a:solidFill>
              </a:rPr>
              <a:t>Voting </a:t>
            </a:r>
            <a:r>
              <a:rPr lang="en-GB" b="1" dirty="0">
                <a:solidFill>
                  <a:schemeClr val="bg1"/>
                </a:solidFill>
              </a:rPr>
              <a:t>W</a:t>
            </a:r>
            <a:r>
              <a:rPr lang="en-GB" b="1" dirty="0" smtClean="0">
                <a:solidFill>
                  <a:schemeClr val="bg1"/>
                </a:solidFill>
              </a:rPr>
              <a:t>eb Application</a:t>
            </a:r>
            <a:endParaRPr lang="en-IN" b="1" dirty="0">
              <a:solidFill>
                <a:schemeClr val="bg1"/>
              </a:solidFill>
            </a:endParaRPr>
          </a:p>
        </p:txBody>
      </p:sp>
    </p:spTree>
    <p:extLst>
      <p:ext uri="{BB962C8B-B14F-4D97-AF65-F5344CB8AC3E}">
        <p14:creationId xmlns:p14="http://schemas.microsoft.com/office/powerpoint/2010/main" val="31747103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Proposed Solution</a:t>
            </a:r>
          </a:p>
        </p:txBody>
      </p:sp>
      <p:sp>
        <p:nvSpPr>
          <p:cNvPr id="3" name="Google Shape;62;g5fab984687_2_0">
            <a:extLst>
              <a:ext uri="{FF2B5EF4-FFF2-40B4-BE49-F238E27FC236}">
                <a16:creationId xmlns="" xmlns:a16="http://schemas.microsoft.com/office/drawing/2014/main" id="{AE76DA37-EEF4-E854-985B-BBFC06857B90}"/>
              </a:ext>
            </a:extLst>
          </p:cNvPr>
          <p:cNvSpPr txBox="1">
            <a:spLocks/>
          </p:cNvSpPr>
          <p:nvPr/>
        </p:nvSpPr>
        <p:spPr>
          <a:xfrm>
            <a:off x="185737" y="1061211"/>
            <a:ext cx="4386264" cy="3190587"/>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736" indent="-173736">
              <a:spcAft>
                <a:spcPts val="800"/>
              </a:spcAft>
              <a:buClr>
                <a:srgbClr val="213163"/>
              </a:buClr>
              <a:buFont typeface="Arial" panose="020B0604020202020204" pitchFamily="34" charset="0"/>
              <a:buChar char="•"/>
            </a:pPr>
            <a:r>
              <a:rPr lang="en-US" b="1" dirty="0" smtClean="0"/>
              <a:t>Solution: </a:t>
            </a:r>
            <a:r>
              <a:rPr lang="en-GB" dirty="0"/>
              <a:t>A robust online voting app could be developed using a combination of </a:t>
            </a:r>
            <a:r>
              <a:rPr lang="en-GB" dirty="0" err="1"/>
              <a:t>blockchain</a:t>
            </a:r>
            <a:r>
              <a:rPr lang="en-GB" dirty="0"/>
              <a:t> technology for secure and transparent record-keeping, biometric authentication for voter verification, and multi-factor authentication to prevent unauthorized access. </a:t>
            </a:r>
            <a:endParaRPr lang="en-GB" dirty="0" smtClean="0"/>
          </a:p>
          <a:p>
            <a:pPr marL="173736" indent="-173736">
              <a:spcAft>
                <a:spcPts val="800"/>
              </a:spcAft>
              <a:buClr>
                <a:srgbClr val="213163"/>
              </a:buClr>
              <a:buFont typeface="Arial" panose="020B0604020202020204" pitchFamily="34" charset="0"/>
              <a:buChar char="•"/>
            </a:pPr>
            <a:r>
              <a:rPr lang="en-GB" dirty="0" smtClean="0"/>
              <a:t>The </a:t>
            </a:r>
            <a:r>
              <a:rPr lang="en-GB" dirty="0"/>
              <a:t>app would feature a user-friendly interface for easy navigation and accessibility, while incorporating stringent security measures to safeguard against hacking and tampering. Additionally, real-time auditing capabilities and voter verification mechanisms would ensure the integrity and reliability of the voting process.</a:t>
            </a:r>
            <a:endParaRPr lang="en-US" dirty="0"/>
          </a:p>
        </p:txBody>
      </p:sp>
      <p:grpSp>
        <p:nvGrpSpPr>
          <p:cNvPr id="5" name="Group 4">
            <a:extLst>
              <a:ext uri="{FF2B5EF4-FFF2-40B4-BE49-F238E27FC236}">
                <a16:creationId xmlns="" xmlns:a16="http://schemas.microsoft.com/office/drawing/2014/main" id="{EA4B871A-A451-AA35-F02E-4525E153968D}"/>
              </a:ext>
            </a:extLst>
          </p:cNvPr>
          <p:cNvGrpSpPr/>
          <p:nvPr/>
        </p:nvGrpSpPr>
        <p:grpSpPr>
          <a:xfrm>
            <a:off x="5264526" y="1047750"/>
            <a:ext cx="3422806" cy="2277722"/>
            <a:chOff x="5586259" y="1047750"/>
            <a:chExt cx="3422806" cy="2277722"/>
          </a:xfrm>
        </p:grpSpPr>
        <p:pic>
          <p:nvPicPr>
            <p:cNvPr id="6" name="Picture 2" descr="How to Write the Perfect Web Design Proposal - Bidsketch">
              <a:extLst>
                <a:ext uri="{FF2B5EF4-FFF2-40B4-BE49-F238E27FC236}">
                  <a16:creationId xmlns="" xmlns:a16="http://schemas.microsoft.com/office/drawing/2014/main" id="{B4B5C301-F6A3-621F-01C5-1E3138ED5F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6259" y="1047750"/>
              <a:ext cx="3422806" cy="2277722"/>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a:extLst>
                <a:ext uri="{FF2B5EF4-FFF2-40B4-BE49-F238E27FC236}">
                  <a16:creationId xmlns="" xmlns:a16="http://schemas.microsoft.com/office/drawing/2014/main" id="{87CF4CCF-4508-C5B8-888E-A00EAFB28F43}"/>
                </a:ext>
              </a:extLst>
            </p:cNvPr>
            <p:cNvCxnSpPr/>
            <p:nvPr/>
          </p:nvCxnSpPr>
          <p:spPr>
            <a:xfrm>
              <a:off x="5586259" y="1310640"/>
              <a:ext cx="0" cy="176784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 xmlns:a16="http://schemas.microsoft.com/office/drawing/2014/main" id="{513348EB-5D34-68E2-8CB1-10E23365BC55}"/>
                </a:ext>
              </a:extLst>
            </p:cNvPr>
            <p:cNvCxnSpPr/>
            <p:nvPr/>
          </p:nvCxnSpPr>
          <p:spPr>
            <a:xfrm>
              <a:off x="9009065" y="1310640"/>
              <a:ext cx="0" cy="1767840"/>
            </a:xfrm>
            <a:prstGeom prst="line">
              <a:avLst/>
            </a:prstGeom>
          </p:spPr>
          <p:style>
            <a:lnRef idx="1">
              <a:schemeClr val="accent1"/>
            </a:lnRef>
            <a:fillRef idx="0">
              <a:schemeClr val="accent1"/>
            </a:fillRef>
            <a:effectRef idx="0">
              <a:schemeClr val="accent1"/>
            </a:effectRef>
            <a:fontRef idx="minor">
              <a:schemeClr val="tx1"/>
            </a:fontRef>
          </p:style>
        </p:cxnSp>
      </p:grpSp>
      <p:sp>
        <p:nvSpPr>
          <p:cNvPr id="9" name="TextBox 8"/>
          <p:cNvSpPr txBox="1"/>
          <p:nvPr/>
        </p:nvSpPr>
        <p:spPr>
          <a:xfrm>
            <a:off x="131568" y="92098"/>
            <a:ext cx="3973364" cy="307777"/>
          </a:xfrm>
          <a:prstGeom prst="rect">
            <a:avLst/>
          </a:prstGeom>
          <a:solidFill>
            <a:srgbClr val="223366"/>
          </a:solidFill>
        </p:spPr>
        <p:txBody>
          <a:bodyPr wrap="square" rtlCol="0">
            <a:spAutoFit/>
          </a:bodyPr>
          <a:lstStyle/>
          <a:p>
            <a:r>
              <a:rPr lang="en-GB" b="1" dirty="0" smtClean="0">
                <a:solidFill>
                  <a:schemeClr val="bg1"/>
                </a:solidFill>
              </a:rPr>
              <a:t>Voting </a:t>
            </a:r>
            <a:r>
              <a:rPr lang="en-GB" b="1" dirty="0">
                <a:solidFill>
                  <a:schemeClr val="bg1"/>
                </a:solidFill>
              </a:rPr>
              <a:t>W</a:t>
            </a:r>
            <a:r>
              <a:rPr lang="en-GB" b="1" dirty="0" smtClean="0">
                <a:solidFill>
                  <a:schemeClr val="bg1"/>
                </a:solidFill>
              </a:rPr>
              <a:t>eb Application</a:t>
            </a:r>
            <a:endParaRPr lang="en-IN" b="1" dirty="0">
              <a:solidFill>
                <a:schemeClr val="bg1"/>
              </a:solidFill>
            </a:endParaRPr>
          </a:p>
        </p:txBody>
      </p:sp>
    </p:spTree>
    <p:extLst>
      <p:ext uri="{BB962C8B-B14F-4D97-AF65-F5344CB8AC3E}">
        <p14:creationId xmlns:p14="http://schemas.microsoft.com/office/powerpoint/2010/main" val="5984228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 xmlns:a16="http://schemas.microsoft.com/office/drawing/2014/main" id="{8D66D476-62A2-1223-50DE-D356C5F99B3C}"/>
              </a:ext>
            </a:extLst>
          </p:cNvPr>
          <p:cNvSpPr txBox="1">
            <a:spLocks/>
          </p:cNvSpPr>
          <p:nvPr/>
        </p:nvSpPr>
        <p:spPr>
          <a:xfrm>
            <a:off x="123208" y="573002"/>
            <a:ext cx="444879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System Deployment Approach</a:t>
            </a:r>
          </a:p>
        </p:txBody>
      </p:sp>
      <p:grpSp>
        <p:nvGrpSpPr>
          <p:cNvPr id="6" name="Group 5">
            <a:extLst>
              <a:ext uri="{FF2B5EF4-FFF2-40B4-BE49-F238E27FC236}">
                <a16:creationId xmlns="" xmlns:a16="http://schemas.microsoft.com/office/drawing/2014/main" id="{8DFA3773-676C-4C8A-D39A-DD88B89B9265}"/>
              </a:ext>
            </a:extLst>
          </p:cNvPr>
          <p:cNvGrpSpPr/>
          <p:nvPr/>
        </p:nvGrpSpPr>
        <p:grpSpPr>
          <a:xfrm>
            <a:off x="652938" y="1423707"/>
            <a:ext cx="7838124" cy="2652946"/>
            <a:chOff x="652938" y="1423707"/>
            <a:chExt cx="7838124" cy="2652946"/>
          </a:xfrm>
        </p:grpSpPr>
        <p:sp>
          <p:nvSpPr>
            <p:cNvPr id="4" name="Freeform 11">
              <a:extLst>
                <a:ext uri="{FF2B5EF4-FFF2-40B4-BE49-F238E27FC236}">
                  <a16:creationId xmlns="" xmlns:a16="http://schemas.microsoft.com/office/drawing/2014/main" id="{1EB3BF52-FA8D-47DB-094D-D5F3D3CD754A}"/>
                </a:ext>
              </a:extLst>
            </p:cNvPr>
            <p:cNvSpPr/>
            <p:nvPr/>
          </p:nvSpPr>
          <p:spPr>
            <a:xfrm>
              <a:off x="652938" y="1423707"/>
              <a:ext cx="7838124" cy="2652946"/>
            </a:xfrm>
            <a:custGeom>
              <a:avLst/>
              <a:gdLst/>
              <a:ahLst/>
              <a:cxnLst/>
              <a:rect l="l" t="t" r="r" b="b"/>
              <a:pathLst>
                <a:path w="7838124" h="2652946">
                  <a:moveTo>
                    <a:pt x="0" y="0"/>
                  </a:moveTo>
                  <a:lnTo>
                    <a:pt x="7838124" y="0"/>
                  </a:lnTo>
                  <a:lnTo>
                    <a:pt x="7838124" y="2652945"/>
                  </a:lnTo>
                  <a:lnTo>
                    <a:pt x="0" y="2652945"/>
                  </a:lnTo>
                  <a:lnTo>
                    <a:pt x="0" y="0"/>
                  </a:lnTo>
                  <a:close/>
                </a:path>
              </a:pathLst>
            </a:custGeom>
            <a:blipFill>
              <a:blip r:embed="rId3"/>
              <a:stretch>
                <a:fillRect t="-16390" b="-2939"/>
              </a:stretch>
            </a:blipFill>
          </p:spPr>
          <p:txBody>
            <a:bodyPr/>
            <a:lstStyle/>
            <a:p>
              <a:endParaRPr lang="en-US"/>
            </a:p>
          </p:txBody>
        </p:sp>
        <p:sp>
          <p:nvSpPr>
            <p:cNvPr id="5" name="Rectangle 4">
              <a:extLst>
                <a:ext uri="{FF2B5EF4-FFF2-40B4-BE49-F238E27FC236}">
                  <a16:creationId xmlns="" xmlns:a16="http://schemas.microsoft.com/office/drawing/2014/main" id="{2E464375-2C43-4301-ABE9-4E83905985F0}"/>
                </a:ext>
              </a:extLst>
            </p:cNvPr>
            <p:cNvSpPr/>
            <p:nvPr/>
          </p:nvSpPr>
          <p:spPr>
            <a:xfrm>
              <a:off x="652938" y="1423707"/>
              <a:ext cx="7838124" cy="2652946"/>
            </a:xfrm>
            <a:prstGeom prst="rect">
              <a:avLst/>
            </a:prstGeom>
            <a:noFill/>
            <a:ln w="3175">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TextBox 6"/>
          <p:cNvSpPr txBox="1"/>
          <p:nvPr/>
        </p:nvSpPr>
        <p:spPr>
          <a:xfrm>
            <a:off x="131568" y="92098"/>
            <a:ext cx="3973364" cy="307777"/>
          </a:xfrm>
          <a:prstGeom prst="rect">
            <a:avLst/>
          </a:prstGeom>
          <a:solidFill>
            <a:srgbClr val="223366"/>
          </a:solidFill>
        </p:spPr>
        <p:txBody>
          <a:bodyPr wrap="square" rtlCol="0">
            <a:spAutoFit/>
          </a:bodyPr>
          <a:lstStyle/>
          <a:p>
            <a:r>
              <a:rPr lang="en-GB" b="1" dirty="0" smtClean="0">
                <a:solidFill>
                  <a:schemeClr val="bg1"/>
                </a:solidFill>
              </a:rPr>
              <a:t>Voting </a:t>
            </a:r>
            <a:r>
              <a:rPr lang="en-GB" b="1" dirty="0">
                <a:solidFill>
                  <a:schemeClr val="bg1"/>
                </a:solidFill>
              </a:rPr>
              <a:t>W</a:t>
            </a:r>
            <a:r>
              <a:rPr lang="en-GB" b="1" dirty="0" smtClean="0">
                <a:solidFill>
                  <a:schemeClr val="bg1"/>
                </a:solidFill>
              </a:rPr>
              <a:t>eb Application</a:t>
            </a:r>
            <a:endParaRPr lang="en-IN" b="1" dirty="0">
              <a:solidFill>
                <a:schemeClr val="bg1"/>
              </a:solidFill>
            </a:endParaRPr>
          </a:p>
        </p:txBody>
      </p:sp>
      <p:sp>
        <p:nvSpPr>
          <p:cNvPr id="10" name="TextBox 9"/>
          <p:cNvSpPr txBox="1"/>
          <p:nvPr/>
        </p:nvSpPr>
        <p:spPr>
          <a:xfrm>
            <a:off x="1032812" y="1585398"/>
            <a:ext cx="1124909" cy="369332"/>
          </a:xfrm>
          <a:prstGeom prst="rect">
            <a:avLst/>
          </a:prstGeom>
          <a:solidFill>
            <a:schemeClr val="bg1"/>
          </a:solidFill>
        </p:spPr>
        <p:txBody>
          <a:bodyPr wrap="square" rtlCol="0">
            <a:spAutoFit/>
          </a:bodyPr>
          <a:lstStyle/>
          <a:p>
            <a:r>
              <a:rPr lang="en-IN" sz="1800" b="1" dirty="0" smtClean="0"/>
              <a:t>login</a:t>
            </a:r>
            <a:endParaRPr lang="en-IN" sz="1800" b="1" dirty="0"/>
          </a:p>
        </p:txBody>
      </p:sp>
      <p:sp>
        <p:nvSpPr>
          <p:cNvPr id="11" name="TextBox 10"/>
          <p:cNvSpPr txBox="1"/>
          <p:nvPr/>
        </p:nvSpPr>
        <p:spPr>
          <a:xfrm>
            <a:off x="3091856" y="1446898"/>
            <a:ext cx="2026152" cy="646331"/>
          </a:xfrm>
          <a:prstGeom prst="rect">
            <a:avLst/>
          </a:prstGeom>
          <a:solidFill>
            <a:schemeClr val="bg1"/>
          </a:solidFill>
        </p:spPr>
        <p:txBody>
          <a:bodyPr wrap="square" rtlCol="0">
            <a:spAutoFit/>
          </a:bodyPr>
          <a:lstStyle/>
          <a:p>
            <a:r>
              <a:rPr lang="en-IN" sz="1800" b="1" dirty="0" smtClean="0"/>
              <a:t>Vote For Asked statements</a:t>
            </a:r>
            <a:endParaRPr lang="en-IN" sz="1800" b="1" dirty="0"/>
          </a:p>
        </p:txBody>
      </p:sp>
      <p:sp>
        <p:nvSpPr>
          <p:cNvPr id="13" name="TextBox 12"/>
          <p:cNvSpPr txBox="1"/>
          <p:nvPr/>
        </p:nvSpPr>
        <p:spPr>
          <a:xfrm>
            <a:off x="6302124" y="1499525"/>
            <a:ext cx="1473565" cy="646331"/>
          </a:xfrm>
          <a:prstGeom prst="rect">
            <a:avLst/>
          </a:prstGeom>
          <a:solidFill>
            <a:schemeClr val="bg1"/>
          </a:solidFill>
        </p:spPr>
        <p:txBody>
          <a:bodyPr wrap="square" rtlCol="0">
            <a:spAutoFit/>
          </a:bodyPr>
          <a:lstStyle/>
          <a:p>
            <a:r>
              <a:rPr lang="en-IN" sz="1800" b="1" dirty="0" smtClean="0"/>
              <a:t>Voting evaluation</a:t>
            </a:r>
            <a:endParaRPr lang="en-IN" sz="1800" b="1" dirty="0"/>
          </a:p>
        </p:txBody>
      </p:sp>
      <p:sp>
        <p:nvSpPr>
          <p:cNvPr id="14" name="TextBox 13"/>
          <p:cNvSpPr txBox="1"/>
          <p:nvPr/>
        </p:nvSpPr>
        <p:spPr>
          <a:xfrm>
            <a:off x="6104770" y="3157641"/>
            <a:ext cx="1736703" cy="646331"/>
          </a:xfrm>
          <a:prstGeom prst="rect">
            <a:avLst/>
          </a:prstGeom>
          <a:solidFill>
            <a:schemeClr val="bg1"/>
          </a:solidFill>
        </p:spPr>
        <p:txBody>
          <a:bodyPr wrap="square" rtlCol="0">
            <a:spAutoFit/>
          </a:bodyPr>
          <a:lstStyle/>
          <a:p>
            <a:r>
              <a:rPr lang="en-IN" sz="1800" b="1" dirty="0" smtClean="0"/>
              <a:t>End of </a:t>
            </a:r>
          </a:p>
          <a:p>
            <a:r>
              <a:rPr lang="en-IN" sz="1800" b="1" dirty="0" smtClean="0"/>
              <a:t>Poll</a:t>
            </a:r>
            <a:endParaRPr lang="en-IN" sz="1800" b="1" dirty="0"/>
          </a:p>
        </p:txBody>
      </p:sp>
      <p:sp>
        <p:nvSpPr>
          <p:cNvPr id="15" name="TextBox 14"/>
          <p:cNvSpPr txBox="1"/>
          <p:nvPr/>
        </p:nvSpPr>
        <p:spPr>
          <a:xfrm>
            <a:off x="3368150" y="3216846"/>
            <a:ext cx="1105174" cy="369332"/>
          </a:xfrm>
          <a:prstGeom prst="rect">
            <a:avLst/>
          </a:prstGeom>
          <a:solidFill>
            <a:schemeClr val="bg1"/>
          </a:solidFill>
        </p:spPr>
        <p:txBody>
          <a:bodyPr wrap="square" rtlCol="0">
            <a:spAutoFit/>
          </a:bodyPr>
          <a:lstStyle/>
          <a:p>
            <a:r>
              <a:rPr lang="en-IN" sz="1800" b="1" dirty="0" smtClean="0"/>
              <a:t>Result</a:t>
            </a:r>
            <a:endParaRPr lang="en-IN" sz="1800" b="1" dirty="0"/>
          </a:p>
        </p:txBody>
      </p:sp>
    </p:spTree>
    <p:extLst>
      <p:ext uri="{BB962C8B-B14F-4D97-AF65-F5344CB8AC3E}">
        <p14:creationId xmlns:p14="http://schemas.microsoft.com/office/powerpoint/2010/main" val="1913795042"/>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6559A34-456E-49A1-8157-9E3D18BFAD36}">
  <ds:schemaRefs>
    <ds:schemaRef ds:uri="http://purl.org/dc/terms/"/>
    <ds:schemaRef ds:uri="http://schemas.openxmlformats.org/package/2006/metadata/core-properties"/>
    <ds:schemaRef ds:uri="http://purl.org/dc/dcmitype/"/>
    <ds:schemaRef ds:uri="http://schemas.microsoft.com/office/2006/documentManagement/types"/>
    <ds:schemaRef ds:uri="http://purl.org/dc/elements/1.1/"/>
    <ds:schemaRef ds:uri="http://schemas.microsoft.com/office/2006/metadata/properties"/>
    <ds:schemaRef ds:uri="c0fa2617-96bd-425d-8578-e93563fe37c5"/>
    <ds:schemaRef ds:uri="http://schemas.microsoft.com/office/infopath/2007/PartnerControls"/>
    <ds:schemaRef ds:uri="9162bd5b-4ed9-4da3-b376-05204580ba3f"/>
    <ds:schemaRef ds:uri="http://www.w3.org/XML/1998/namespace"/>
  </ds:schemaRefs>
</ds:datastoreItem>
</file>

<file path=customXml/itemProps2.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3706AB80-2608-47D7-8AC8-FA6BC8A9B27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642</TotalTime>
  <Words>771</Words>
  <Application>Microsoft Office PowerPoint</Application>
  <PresentationFormat>On-screen Show (16:9)</PresentationFormat>
  <Paragraphs>86</Paragraphs>
  <Slides>16</Slides>
  <Notes>16</Notes>
  <HiddenSlides>0</HiddenSlides>
  <MMClips>1</MMClips>
  <ScaleCrop>false</ScaleCrop>
  <HeadingPairs>
    <vt:vector size="4" baseType="variant">
      <vt:variant>
        <vt:lpstr>Theme</vt:lpstr>
      </vt:variant>
      <vt:variant>
        <vt:i4>1</vt:i4>
      </vt:variant>
      <vt:variant>
        <vt:lpstr>Slide Titles</vt:lpstr>
      </vt:variant>
      <vt:variant>
        <vt:i4>16</vt:i4>
      </vt:variant>
    </vt:vector>
  </HeadingPairs>
  <TitlesOfParts>
    <vt:vector size="17" baseType="lpstr">
      <vt:lpstr>Simple Light</vt:lpstr>
      <vt:lpstr>PowerPoint Presentation</vt:lpstr>
      <vt:lpstr>PowerPoint Presentation</vt:lpstr>
      <vt:lpstr>Project Outline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kurinjikannan V</cp:lastModifiedBy>
  <cp:revision>181</cp:revision>
  <dcterms:modified xsi:type="dcterms:W3CDTF">2024-04-11T13:21:04Z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